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sldIdLst>
    <p:sldId id="256" r:id="rId3"/>
    <p:sldId id="258" r:id="rId4"/>
    <p:sldId id="260" r:id="rId5"/>
    <p:sldId id="259" r:id="rId6"/>
    <p:sldId id="261" r:id="rId7"/>
    <p:sldId id="268" r:id="rId8"/>
    <p:sldId id="262" r:id="rId9"/>
    <p:sldId id="267" r:id="rId10"/>
    <p:sldId id="274" r:id="rId11"/>
    <p:sldId id="269" r:id="rId12"/>
    <p:sldId id="272" r:id="rId13"/>
    <p:sldId id="273" r:id="rId14"/>
    <p:sldId id="270" r:id="rId15"/>
    <p:sldId id="277" r:id="rId16"/>
    <p:sldId id="276" r:id="rId17"/>
    <p:sldId id="278" r:id="rId18"/>
    <p:sldId id="271"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4" r:id="rId33"/>
    <p:sldId id="295" r:id="rId34"/>
    <p:sldId id="292" r:id="rId35"/>
    <p:sldId id="296" r:id="rId36"/>
    <p:sldId id="297" r:id="rId37"/>
    <p:sldId id="298" r:id="rId38"/>
    <p:sldId id="300" r:id="rId39"/>
    <p:sldId id="301" r:id="rId40"/>
    <p:sldId id="303" r:id="rId41"/>
    <p:sldId id="304" r:id="rId42"/>
    <p:sldId id="302" r:id="rId43"/>
    <p:sldId id="305" r:id="rId44"/>
    <p:sldId id="306" r:id="rId45"/>
    <p:sldId id="307" r:id="rId46"/>
    <p:sldId id="308" r:id="rId47"/>
    <p:sldId id="322" r:id="rId48"/>
    <p:sldId id="309" r:id="rId49"/>
    <p:sldId id="310" r:id="rId50"/>
    <p:sldId id="311" r:id="rId51"/>
    <p:sldId id="312" r:id="rId52"/>
    <p:sldId id="313" r:id="rId53"/>
    <p:sldId id="314" r:id="rId54"/>
    <p:sldId id="323" r:id="rId55"/>
    <p:sldId id="315" r:id="rId56"/>
    <p:sldId id="316" r:id="rId57"/>
    <p:sldId id="317" r:id="rId58"/>
    <p:sldId id="318" r:id="rId59"/>
    <p:sldId id="319" r:id="rId60"/>
    <p:sldId id="320" r:id="rId61"/>
    <p:sldId id="321"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3B80DA-8782-9F63-5F36-8F3DAFBD7392}" name="Musonda, Musonda (Lusaka)" initials="MM" userId="S::MusondaM1@state.gov::a84c6aa0-9aef-480e-9e6b-c31fb52559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0" autoAdjust="0"/>
    <p:restoredTop sz="94660"/>
  </p:normalViewPr>
  <p:slideViewPr>
    <p:cSldViewPr snapToGrid="0">
      <p:cViewPr varScale="1">
        <p:scale>
          <a:sx n="70" d="100"/>
          <a:sy n="70" d="100"/>
        </p:scale>
        <p:origin x="1005"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microsoft.com/office/2018/10/relationships/authors" Targe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045525"/>
            <a:ext cx="7772400" cy="1207706"/>
          </a:xfrm>
          <a:prstGeom prst="rect">
            <a:avLst/>
          </a:prstGeom>
        </p:spPr>
        <p:txBody>
          <a:bodyPr anchor="b"/>
          <a:lstStyle>
            <a:lvl1pPr algn="ctr">
              <a:defRPr sz="4900" b="1">
                <a:solidFill>
                  <a:schemeClr val="accent3"/>
                </a:solidFill>
                <a:latin typeface="Century Gothic" panose="020B0502020202020204" pitchFamily="34" charset="0"/>
              </a:defRPr>
            </a:lvl1pPr>
          </a:lstStyle>
          <a:p>
            <a:br>
              <a:rPr lang="en-US" dirty="0"/>
            </a:br>
            <a:br>
              <a:rPr lang="en-US" dirty="0"/>
            </a:br>
            <a:br>
              <a:rPr lang="en-US" dirty="0"/>
            </a:br>
            <a:r>
              <a:rPr lang="en-US" dirty="0"/>
              <a:t>Click to edit Master title</a:t>
            </a:r>
          </a:p>
        </p:txBody>
      </p:sp>
      <p:sp>
        <p:nvSpPr>
          <p:cNvPr id="3" name="Subtitle 2"/>
          <p:cNvSpPr>
            <a:spLocks noGrp="1"/>
          </p:cNvSpPr>
          <p:nvPr>
            <p:ph type="subTitle" idx="1"/>
          </p:nvPr>
        </p:nvSpPr>
        <p:spPr>
          <a:xfrm>
            <a:off x="1143000" y="4041648"/>
            <a:ext cx="6858000" cy="1389888"/>
          </a:xfrm>
          <a:prstGeom prst="rect">
            <a:avLst/>
          </a:prstGeom>
        </p:spPr>
        <p:txBody>
          <a:bodyPr/>
          <a:lstStyle>
            <a:lvl1pPr marL="0" indent="0" algn="ctr">
              <a:buNone/>
              <a:defRPr sz="3300" b="1">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7CA5E1E7-5E0E-80FE-22F0-0187C42260FA}"/>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62DD699A-0FC4-94A7-DD0B-98CBD0879DEB}"/>
              </a:ext>
            </a:extLst>
          </p:cNvPr>
          <p:cNvSpPr/>
          <p:nvPr userDrawn="1"/>
        </p:nvSpPr>
        <p:spPr>
          <a:xfrm>
            <a:off x="580644" y="3507233"/>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ABD20D52-274B-68A8-835D-5158C30A06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0" name="Picture 9" descr="A picture containing clipart&#10;&#10;AI-generated content may be incorrect.">
            <a:extLst>
              <a:ext uri="{FF2B5EF4-FFF2-40B4-BE49-F238E27FC236}">
                <a16:creationId xmlns:a16="http://schemas.microsoft.com/office/drawing/2014/main" id="{D2EF188E-4A1A-2800-2A4B-8EF39EE93F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301089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782792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56070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6231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702844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77824"/>
            <a:ext cx="7886700" cy="812865"/>
          </a:xfrm>
          <a:prstGeom prst="rect">
            <a:avLst/>
          </a:prstGeom>
        </p:spPr>
        <p:txBody>
          <a:bodyPr/>
          <a:lstStyle>
            <a:lvl1pPr algn="ctr">
              <a:defRPr sz="3300" b="0">
                <a:solidFill>
                  <a:schemeClr val="accent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628650" y="2048255"/>
            <a:ext cx="7886700" cy="412870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1B427C68-6BA5-547D-03FB-33B896352B78}"/>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text, clipart, seat, chair&#10;&#10;AI-generated content may be incorrect.">
            <a:extLst>
              <a:ext uri="{FF2B5EF4-FFF2-40B4-BE49-F238E27FC236}">
                <a16:creationId xmlns:a16="http://schemas.microsoft.com/office/drawing/2014/main" id="{5927FDF0-F0FA-62CB-7120-BD1160DA9E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366ACDE3-95E8-692A-5BE9-F25B2211CA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112000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4397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93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176861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4760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32733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809384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3/14/2026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a:p>
        </p:txBody>
      </p:sp>
    </p:spTree>
    <p:extLst>
      <p:ext uri="{BB962C8B-B14F-4D97-AF65-F5344CB8AC3E}">
        <p14:creationId xmlns:p14="http://schemas.microsoft.com/office/powerpoint/2010/main" val="2651120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090935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64727B-1516-759D-9305-BC828B05F7EA}"/>
              </a:ext>
            </a:extLst>
          </p:cNvPr>
          <p:cNvSpPr/>
          <p:nvPr userDrawn="1"/>
        </p:nvSpPr>
        <p:spPr>
          <a:xfrm>
            <a:off x="502024" y="1685365"/>
            <a:ext cx="8062258" cy="65741"/>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 seat, chair&#10;&#10;AI-generated content may be incorrect.">
            <a:extLst>
              <a:ext uri="{FF2B5EF4-FFF2-40B4-BE49-F238E27FC236}">
                <a16:creationId xmlns:a16="http://schemas.microsoft.com/office/drawing/2014/main" id="{2EEF46F9-385D-A09E-1324-92C54B3F0B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73034" y="68824"/>
            <a:ext cx="711199" cy="770466"/>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632E0F76-D8C2-41AA-6913-34F0754030D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9767" y="79283"/>
            <a:ext cx="720355" cy="760007"/>
          </a:xfrm>
          <a:prstGeom prst="rect">
            <a:avLst/>
          </a:prstGeom>
        </p:spPr>
      </p:pic>
    </p:spTree>
    <p:extLst>
      <p:ext uri="{BB962C8B-B14F-4D97-AF65-F5344CB8AC3E}">
        <p14:creationId xmlns:p14="http://schemas.microsoft.com/office/powerpoint/2010/main" val="229947122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prepwatch.org/wp-content/uploads/2025/08/GENESIS_SOP-Injectable-Lenacapavir-15.08.2025-FINAL.pdf"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prepwatch.org/wp-content/uploads/2025/08/GENESIS_SOP-Injectable-Lenacapavir-15.08.2025-FINAL.pdf"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prepwatch.org/wp-content/uploads/2025/08/GENESIS_SOP-Injectable-Lenacapavir-15.08.2025-FINAL.pdf" TargetMode="External"/><Relationship Id="rId1" Type="http://schemas.openxmlformats.org/officeDocument/2006/relationships/slideLayout" Target="../slideLayouts/slideLayout3.xml"/><Relationship Id="rId4" Type="http://schemas.openxmlformats.org/officeDocument/2006/relationships/hyperlink" Target="https://www.youtube.com/watch?v=t_LNxnJ_XWY&amp;t=34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A206-8A11-16EB-BC06-F6473A525EE1}"/>
              </a:ext>
            </a:extLst>
          </p:cNvPr>
          <p:cNvSpPr>
            <a:spLocks noGrp="1"/>
          </p:cNvSpPr>
          <p:nvPr>
            <p:ph type="ctrTitle"/>
          </p:nvPr>
        </p:nvSpPr>
        <p:spPr/>
        <p:txBody>
          <a:bodyPr>
            <a:normAutofit/>
          </a:bodyPr>
          <a:lstStyle/>
          <a:p>
            <a:r>
              <a:rPr lang="en-US" sz="5300" dirty="0"/>
              <a:t>Module 6</a:t>
            </a:r>
          </a:p>
        </p:txBody>
      </p:sp>
      <p:sp>
        <p:nvSpPr>
          <p:cNvPr id="3" name="Subtitle 2">
            <a:extLst>
              <a:ext uri="{FF2B5EF4-FFF2-40B4-BE49-F238E27FC236}">
                <a16:creationId xmlns:a16="http://schemas.microsoft.com/office/drawing/2014/main" id="{8ADBE2D5-3A50-10C7-64CD-0697659F51D6}"/>
              </a:ext>
            </a:extLst>
          </p:cNvPr>
          <p:cNvSpPr>
            <a:spLocks noGrp="1"/>
          </p:cNvSpPr>
          <p:nvPr>
            <p:ph type="subTitle" idx="1"/>
          </p:nvPr>
        </p:nvSpPr>
        <p:spPr/>
        <p:txBody>
          <a:bodyPr>
            <a:normAutofit/>
          </a:bodyPr>
          <a:lstStyle/>
          <a:p>
            <a:r>
              <a:rPr lang="en-US" sz="4400" dirty="0">
                <a:latin typeface="Century Gothic" panose="020B0502020202020204" pitchFamily="34" charset="0"/>
              </a:rPr>
              <a:t>Lenacapavir Long Acting</a:t>
            </a:r>
          </a:p>
        </p:txBody>
      </p:sp>
    </p:spTree>
    <p:extLst>
      <p:ext uri="{BB962C8B-B14F-4D97-AF65-F5344CB8AC3E}">
        <p14:creationId xmlns:p14="http://schemas.microsoft.com/office/powerpoint/2010/main" val="215884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9A491-D995-9B26-8DEB-D1D1EA143B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DE8DFA-8F50-2EF6-396B-C0370934CB47}"/>
              </a:ext>
            </a:extLst>
          </p:cNvPr>
          <p:cNvSpPr>
            <a:spLocks noGrp="1"/>
          </p:cNvSpPr>
          <p:nvPr>
            <p:ph type="ctrTitle"/>
          </p:nvPr>
        </p:nvSpPr>
        <p:spPr>
          <a:xfrm>
            <a:off x="576072" y="679513"/>
            <a:ext cx="7772400" cy="756095"/>
          </a:xfrm>
        </p:spPr>
        <p:txBody>
          <a:bodyPr/>
          <a:lstStyle/>
          <a:p>
            <a:r>
              <a:rPr lang="en-US" sz="3300" dirty="0">
                <a:solidFill>
                  <a:schemeClr val="accent3"/>
                </a:solidFill>
                <a:latin typeface="Century Gothic" panose="020B0502020202020204" pitchFamily="34" charset="0"/>
              </a:rPr>
              <a:t>Storage of Lenacapavir</a:t>
            </a:r>
          </a:p>
        </p:txBody>
      </p:sp>
      <p:sp>
        <p:nvSpPr>
          <p:cNvPr id="6" name="TextBox 5">
            <a:extLst>
              <a:ext uri="{FF2B5EF4-FFF2-40B4-BE49-F238E27FC236}">
                <a16:creationId xmlns:a16="http://schemas.microsoft.com/office/drawing/2014/main" id="{8842D5D7-7644-4BAA-C265-5032D0C74E80}"/>
              </a:ext>
            </a:extLst>
          </p:cNvPr>
          <p:cNvSpPr txBox="1"/>
          <p:nvPr/>
        </p:nvSpPr>
        <p:spPr>
          <a:xfrm>
            <a:off x="576072" y="1986606"/>
            <a:ext cx="7851564" cy="4308872"/>
          </a:xfrm>
          <a:prstGeom prst="rect">
            <a:avLst/>
          </a:prstGeom>
          <a:noFill/>
        </p:spPr>
        <p:txBody>
          <a:bodyPr wrap="square">
            <a:spAutoFit/>
          </a:bodyPr>
          <a:lstStyle/>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Lenacapavir must be stored properly to maintain its effectiveness. Both the oral tablet and injectable forms require storage at controlled room temperature, specifically between 20°C and 25°C.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oral tablets should remain in their original packaging, which contains a desiccant to protect against moisture. It is important not to remove the desiccant, as moisture exposure could compromise the medication’s stability. </a:t>
            </a:r>
          </a:p>
          <a:p>
            <a:pPr marL="828675" lvl="1" indent="-285750" algn="just">
              <a:spcBef>
                <a:spcPts val="600"/>
              </a:spcBef>
              <a:spcAft>
                <a:spcPts val="600"/>
              </a:spcAft>
              <a:buClr>
                <a:prstClr val="black"/>
              </a:buClr>
              <a:buSzPts val="1800"/>
              <a:buFont typeface="Courier New" panose="02070309020205020404" pitchFamily="49" charset="0"/>
              <a:buChar char="o"/>
            </a:pPr>
            <a:r>
              <a:rPr kumimoji="0" lang="en-US" b="0" i="0" u="none" strike="noStrike" kern="1200" cap="none" spc="0" normalizeH="0" baseline="0" noProof="0" dirty="0">
                <a:ln>
                  <a:noFill/>
                </a:ln>
                <a:solidFill>
                  <a:prstClr val="black"/>
                </a:solidFill>
                <a:effectLst/>
                <a:uLnTx/>
                <a:uFillTx/>
                <a:latin typeface="Century Gothic"/>
                <a:ea typeface="+mn-ea"/>
                <a:cs typeface="+mn-cs"/>
              </a:rPr>
              <a:t>Tablets should be kept tightly closed and away from excessive heat or humidity.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Vials must be kept in their original carton to protect them from light.</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2322617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237A8-8E2D-7F35-A891-A45055F8A7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CE9856-5185-C19C-ADEB-7376BE7F0ED8}"/>
              </a:ext>
            </a:extLst>
          </p:cNvPr>
          <p:cNvSpPr>
            <a:spLocks noGrp="1"/>
          </p:cNvSpPr>
          <p:nvPr>
            <p:ph type="ctrTitle"/>
          </p:nvPr>
        </p:nvSpPr>
        <p:spPr/>
        <p:txBody>
          <a:bodyPr>
            <a:normAutofit/>
          </a:bodyPr>
          <a:lstStyle/>
          <a:p>
            <a:r>
              <a:rPr lang="en-US" sz="4400" dirty="0"/>
              <a:t>Unit 2</a:t>
            </a:r>
          </a:p>
        </p:txBody>
      </p:sp>
      <p:sp>
        <p:nvSpPr>
          <p:cNvPr id="3" name="Subtitle 2">
            <a:extLst>
              <a:ext uri="{FF2B5EF4-FFF2-40B4-BE49-F238E27FC236}">
                <a16:creationId xmlns:a16="http://schemas.microsoft.com/office/drawing/2014/main" id="{F9F1EBB9-1510-8D1F-EC6D-2129FA7FB2E7}"/>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Preparation &amp; Administration of Lenacapavir</a:t>
            </a: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925911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DA900-3523-F55F-4C9B-D1C81EDAE0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7817F1-E951-7C3E-F53A-89E37E9C85FF}"/>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2 Learning Objectives</a:t>
            </a:r>
          </a:p>
        </p:txBody>
      </p:sp>
      <p:grpSp>
        <p:nvGrpSpPr>
          <p:cNvPr id="6" name="Google Shape;128;g3c251c46353_0_71">
            <a:extLst>
              <a:ext uri="{FF2B5EF4-FFF2-40B4-BE49-F238E27FC236}">
                <a16:creationId xmlns:a16="http://schemas.microsoft.com/office/drawing/2014/main" id="{475A0F9A-1D63-AFFC-30A8-C8FE946F52A9}"/>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1B6E699E-0A0B-C5F9-9C87-648031515957}"/>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F1F4723B-91EB-8BBF-B18F-2A67DBC9E0AF}"/>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The preparation of Lenacapavir </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The administration of Lenacapavir</a:t>
              </a:r>
              <a:endParaRPr kumimoji="0" sz="1350" b="0" i="0" u="none" strike="noStrike" kern="1200" cap="none" spc="0" normalizeH="0" baseline="0" noProof="0" dirty="0">
                <a:ln>
                  <a:noFill/>
                </a:ln>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C003C156-C612-3DD4-CA44-FE49174D3687}"/>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2,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258195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3D26C-BF65-EFF9-B749-F0AE0D6363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65260D-36A0-E782-2BB1-831ED33B7AAF}"/>
              </a:ext>
            </a:extLst>
          </p:cNvPr>
          <p:cNvSpPr>
            <a:spLocks noGrp="1"/>
          </p:cNvSpPr>
          <p:nvPr>
            <p:ph type="ctrTitle"/>
          </p:nvPr>
        </p:nvSpPr>
        <p:spPr>
          <a:xfrm>
            <a:off x="576072" y="679513"/>
            <a:ext cx="7772400" cy="847535"/>
          </a:xfrm>
        </p:spPr>
        <p:txBody>
          <a:bodyPr/>
          <a:lstStyle/>
          <a:p>
            <a:r>
              <a:rPr lang="en-US" sz="3300" dirty="0">
                <a:solidFill>
                  <a:schemeClr val="accent3"/>
                </a:solidFill>
                <a:latin typeface="Century Gothic" panose="020B0502020202020204" pitchFamily="34" charset="0"/>
              </a:rPr>
              <a:t>Preparation of Lenacapavir</a:t>
            </a:r>
          </a:p>
        </p:txBody>
      </p:sp>
      <p:sp>
        <p:nvSpPr>
          <p:cNvPr id="6" name="TextBox 5">
            <a:extLst>
              <a:ext uri="{FF2B5EF4-FFF2-40B4-BE49-F238E27FC236}">
                <a16:creationId xmlns:a16="http://schemas.microsoft.com/office/drawing/2014/main" id="{974DB11D-69B5-B896-572F-01DCA49FD471}"/>
              </a:ext>
            </a:extLst>
          </p:cNvPr>
          <p:cNvSpPr txBox="1"/>
          <p:nvPr/>
        </p:nvSpPr>
        <p:spPr>
          <a:xfrm>
            <a:off x="146304" y="1904310"/>
            <a:ext cx="5724144" cy="4462760"/>
          </a:xfrm>
          <a:prstGeom prst="rect">
            <a:avLst/>
          </a:prstGeom>
          <a:noFill/>
        </p:spPr>
        <p:txBody>
          <a:bodyPr wrap="square">
            <a:spAutoFit/>
          </a:bodyPr>
          <a:lstStyle/>
          <a:p>
            <a:pPr marL="85725" marR="0" lvl="0" defTabSz="457200" rtl="0" eaLnBrk="1" fontAlgn="auto" latinLnBrk="0" hangingPunct="1">
              <a:lnSpc>
                <a:spcPct val="100000"/>
              </a:lnSpc>
              <a:spcBef>
                <a:spcPts val="600"/>
              </a:spcBef>
              <a:spcAft>
                <a:spcPts val="600"/>
              </a:spcAft>
              <a:buClr>
                <a:prstClr val="black"/>
              </a:buClr>
              <a:buSzPts val="1800"/>
              <a:tabLst/>
              <a:defRPr/>
            </a:pPr>
            <a:r>
              <a:rPr kumimoji="0" lang="en-US" sz="1800" b="1" i="0" u="sng" strike="noStrike" kern="1200" cap="none" spc="0" normalizeH="0" baseline="0" noProof="0" dirty="0">
                <a:ln>
                  <a:noFill/>
                </a:ln>
                <a:solidFill>
                  <a:prstClr val="black"/>
                </a:solidFill>
                <a:effectLst/>
                <a:uLnTx/>
                <a:uFillTx/>
                <a:latin typeface="Century Gothic"/>
                <a:ea typeface="+mn-ea"/>
                <a:cs typeface="+mn-cs"/>
              </a:rPr>
              <a:t>Step 1: Prepare Supplies needed for injection</a:t>
            </a:r>
          </a:p>
          <a:p>
            <a:pPr marL="85725" marR="0" lvl="0" defTabSz="457200" rtl="0" eaLnBrk="1" fontAlgn="auto" latinLnBrk="0" hangingPunct="1">
              <a:lnSpc>
                <a:spcPct val="100000"/>
              </a:lnSpc>
              <a:spcBef>
                <a:spcPts val="600"/>
              </a:spcBef>
              <a:spcAft>
                <a:spcPts val="600"/>
              </a:spcAft>
              <a:buClr>
                <a:prstClr val="black"/>
              </a:buClr>
              <a:buSzPts val="1800"/>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The following supplies are need for each Lenacapavir injection:</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Syringe (at least 3ml)</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18g 1½ inch needle for withdrawing solution from the vial into the syringe (“withdrawal needle”)</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22g ½ inch needle for injection (“injection needle”)</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Non-sterile gloves</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Alcohol wipes</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Gauze pads</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Sharps container</a:t>
            </a:r>
          </a:p>
          <a:p>
            <a:pPr marL="371475" marR="0" lvl="0" indent="-28575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Adhesive bandage (in case of bleeding)</a:t>
            </a:r>
          </a:p>
        </p:txBody>
      </p:sp>
      <p:sp>
        <p:nvSpPr>
          <p:cNvPr id="3" name="Google Shape;4147;g6fc5e57640033937_20">
            <a:extLst>
              <a:ext uri="{FF2B5EF4-FFF2-40B4-BE49-F238E27FC236}">
                <a16:creationId xmlns:a16="http://schemas.microsoft.com/office/drawing/2014/main" id="{1E4AD111-A96B-B5E5-D28C-CD1848FB5F80}"/>
              </a:ext>
            </a:extLst>
          </p:cNvPr>
          <p:cNvSpPr/>
          <p:nvPr/>
        </p:nvSpPr>
        <p:spPr>
          <a:xfrm>
            <a:off x="6059340" y="3093873"/>
            <a:ext cx="2703537" cy="2083634"/>
          </a:xfrm>
          <a:custGeom>
            <a:avLst/>
            <a:gdLst/>
            <a:ahLst/>
            <a:cxnLst/>
            <a:rect l="l" t="t" r="r" b="b"/>
            <a:pathLst>
              <a:path w="5549418" h="4162064" extrusionOk="0">
                <a:moveTo>
                  <a:pt x="0" y="0"/>
                </a:moveTo>
                <a:lnTo>
                  <a:pt x="5549418" y="0"/>
                </a:lnTo>
                <a:lnTo>
                  <a:pt x="5549418" y="4162064"/>
                </a:lnTo>
                <a:lnTo>
                  <a:pt x="0" y="4162064"/>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defTabSz="685800"/>
            <a:endParaRPr sz="1050">
              <a:latin typeface="Centuric gothic"/>
            </a:endParaRPr>
          </a:p>
        </p:txBody>
      </p:sp>
    </p:spTree>
    <p:extLst>
      <p:ext uri="{BB962C8B-B14F-4D97-AF65-F5344CB8AC3E}">
        <p14:creationId xmlns:p14="http://schemas.microsoft.com/office/powerpoint/2010/main" val="1281308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F0716-34B5-4797-E505-75AA1E9C56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A814B9-D173-66ED-BBAE-7FEE8B0E950E}"/>
              </a:ext>
            </a:extLst>
          </p:cNvPr>
          <p:cNvSpPr>
            <a:spLocks noGrp="1"/>
          </p:cNvSpPr>
          <p:nvPr>
            <p:ph type="ctrTitle"/>
          </p:nvPr>
        </p:nvSpPr>
        <p:spPr>
          <a:xfrm>
            <a:off x="576072" y="679513"/>
            <a:ext cx="7772400" cy="847535"/>
          </a:xfrm>
        </p:spPr>
        <p:txBody>
          <a:bodyPr/>
          <a:lstStyle/>
          <a:p>
            <a:r>
              <a:rPr lang="en-US" sz="3300" dirty="0">
                <a:solidFill>
                  <a:schemeClr val="accent3"/>
                </a:solidFill>
                <a:latin typeface="Century Gothic" panose="020B0502020202020204" pitchFamily="34" charset="0"/>
              </a:rPr>
              <a:t>Preparation of Lenacapavir (2)</a:t>
            </a:r>
          </a:p>
        </p:txBody>
      </p:sp>
      <p:sp>
        <p:nvSpPr>
          <p:cNvPr id="6" name="TextBox 5">
            <a:extLst>
              <a:ext uri="{FF2B5EF4-FFF2-40B4-BE49-F238E27FC236}">
                <a16:creationId xmlns:a16="http://schemas.microsoft.com/office/drawing/2014/main" id="{00002CB4-9BE2-C75E-2DE6-5C399595EB29}"/>
              </a:ext>
            </a:extLst>
          </p:cNvPr>
          <p:cNvSpPr txBox="1"/>
          <p:nvPr/>
        </p:nvSpPr>
        <p:spPr>
          <a:xfrm>
            <a:off x="4187953" y="3135089"/>
            <a:ext cx="3584448" cy="2492990"/>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Inspect the vial to ensure the solution is a yellow color, free from particles and the expiry date has not passed.</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grpSp>
        <p:nvGrpSpPr>
          <p:cNvPr id="4" name="Google Shape;4163;g6fc5e57640033937_33">
            <a:extLst>
              <a:ext uri="{FF2B5EF4-FFF2-40B4-BE49-F238E27FC236}">
                <a16:creationId xmlns:a16="http://schemas.microsoft.com/office/drawing/2014/main" id="{DAE1392F-4067-2474-8A92-D2E2A0F737B7}"/>
              </a:ext>
            </a:extLst>
          </p:cNvPr>
          <p:cNvGrpSpPr/>
          <p:nvPr/>
        </p:nvGrpSpPr>
        <p:grpSpPr>
          <a:xfrm>
            <a:off x="744640" y="2874073"/>
            <a:ext cx="2510624" cy="2100263"/>
            <a:chOff x="0" y="0"/>
            <a:chExt cx="6807507" cy="4584412"/>
          </a:xfrm>
        </p:grpSpPr>
        <p:sp>
          <p:nvSpPr>
            <p:cNvPr id="5" name="Google Shape;4164;g6fc5e57640033937_33">
              <a:extLst>
                <a:ext uri="{FF2B5EF4-FFF2-40B4-BE49-F238E27FC236}">
                  <a16:creationId xmlns:a16="http://schemas.microsoft.com/office/drawing/2014/main" id="{5F324917-F596-AC6C-AFA1-11E7D044CB5C}"/>
                </a:ext>
              </a:extLst>
            </p:cNvPr>
            <p:cNvSpPr/>
            <p:nvPr/>
          </p:nvSpPr>
          <p:spPr>
            <a:xfrm>
              <a:off x="0" y="0"/>
              <a:ext cx="6807507" cy="4584412"/>
            </a:xfrm>
            <a:custGeom>
              <a:avLst/>
              <a:gdLst/>
              <a:ahLst/>
              <a:cxnLst/>
              <a:rect l="l" t="t" r="r" b="b"/>
              <a:pathLst>
                <a:path w="6807507" h="4584412" extrusionOk="0">
                  <a:moveTo>
                    <a:pt x="0" y="0"/>
                  </a:moveTo>
                  <a:lnTo>
                    <a:pt x="6807507" y="0"/>
                  </a:lnTo>
                  <a:lnTo>
                    <a:pt x="6807507" y="4584412"/>
                  </a:lnTo>
                  <a:lnTo>
                    <a:pt x="0" y="4584412"/>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7" name="Google Shape;4165;g6fc5e57640033937_33">
              <a:extLst>
                <a:ext uri="{FF2B5EF4-FFF2-40B4-BE49-F238E27FC236}">
                  <a16:creationId xmlns:a16="http://schemas.microsoft.com/office/drawing/2014/main" id="{A99B1A26-6F88-25CE-5C9C-60E62A8F3409}"/>
                </a:ext>
              </a:extLst>
            </p:cNvPr>
            <p:cNvSpPr/>
            <p:nvPr/>
          </p:nvSpPr>
          <p:spPr>
            <a:xfrm rot="3571632">
              <a:off x="1400904" y="576431"/>
              <a:ext cx="1118785" cy="1833649"/>
            </a:xfrm>
            <a:custGeom>
              <a:avLst/>
              <a:gdLst/>
              <a:ahLst/>
              <a:cxnLst/>
              <a:rect l="l" t="t" r="r" b="b"/>
              <a:pathLst>
                <a:path w="1117968" h="1832310" extrusionOk="0">
                  <a:moveTo>
                    <a:pt x="0" y="0"/>
                  </a:moveTo>
                  <a:lnTo>
                    <a:pt x="1117968" y="0"/>
                  </a:lnTo>
                  <a:lnTo>
                    <a:pt x="1117968" y="1832310"/>
                  </a:lnTo>
                  <a:lnTo>
                    <a:pt x="0" y="1832310"/>
                  </a:lnTo>
                  <a:lnTo>
                    <a:pt x="0" y="0"/>
                  </a:lnTo>
                  <a:close/>
                </a:path>
              </a:pathLst>
            </a:custGeom>
            <a:blipFill rotWithShape="1">
              <a:blip r:embed="rId3">
                <a:alphaModFix/>
              </a:blip>
              <a:stretch>
                <a:fillRect l="-43008" r="-165919" b="-25128"/>
              </a:stretch>
            </a:blipFill>
            <a:ln>
              <a:noFill/>
            </a:ln>
          </p:spPr>
          <p:txBody>
            <a:bodyPr spcFirstLastPara="1" wrap="square" lIns="68569" tIns="34275" rIns="68569" bIns="34275" anchor="t"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3" name="TextBox 12">
            <a:extLst>
              <a:ext uri="{FF2B5EF4-FFF2-40B4-BE49-F238E27FC236}">
                <a16:creationId xmlns:a16="http://schemas.microsoft.com/office/drawing/2014/main" id="{31D8A92A-A398-5178-C04F-B2BB55960C2A}"/>
              </a:ext>
            </a:extLst>
          </p:cNvPr>
          <p:cNvSpPr txBox="1"/>
          <p:nvPr/>
        </p:nvSpPr>
        <p:spPr>
          <a:xfrm>
            <a:off x="3872485" y="2447940"/>
            <a:ext cx="4215384" cy="430887"/>
          </a:xfrm>
          <a:prstGeom prst="rect">
            <a:avLst/>
          </a:prstGeom>
          <a:noFill/>
        </p:spPr>
        <p:txBody>
          <a:bodyPr wrap="square">
            <a:spAutoFit/>
          </a:bodyPr>
          <a:lstStyle/>
          <a:p>
            <a:pPr marL="85725" marR="0" lvl="0" indent="0" algn="l"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2200" b="1" i="0" u="sng" strike="noStrike" kern="1200" cap="none" spc="0" normalizeH="0" baseline="0" noProof="0" dirty="0">
                <a:ln>
                  <a:noFill/>
                </a:ln>
                <a:solidFill>
                  <a:prstClr val="black"/>
                </a:solidFill>
                <a:effectLst/>
                <a:uLnTx/>
                <a:uFillTx/>
                <a:latin typeface="Century Gothic"/>
                <a:ea typeface="+mn-ea"/>
                <a:cs typeface="+mn-cs"/>
              </a:rPr>
              <a:t>Step 2: Inspection of the vial </a:t>
            </a:r>
          </a:p>
        </p:txBody>
      </p:sp>
    </p:spTree>
    <p:extLst>
      <p:ext uri="{BB962C8B-B14F-4D97-AF65-F5344CB8AC3E}">
        <p14:creationId xmlns:p14="http://schemas.microsoft.com/office/powerpoint/2010/main" val="3710085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B5494-976C-BA34-51C7-D998D7DD3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5693D2-EAD0-7B96-804D-85C60DD59CD4}"/>
              </a:ext>
            </a:extLst>
          </p:cNvPr>
          <p:cNvSpPr>
            <a:spLocks noGrp="1"/>
          </p:cNvSpPr>
          <p:nvPr>
            <p:ph type="ctrTitle"/>
          </p:nvPr>
        </p:nvSpPr>
        <p:spPr>
          <a:xfrm>
            <a:off x="576072" y="679513"/>
            <a:ext cx="7772400" cy="847535"/>
          </a:xfrm>
        </p:spPr>
        <p:txBody>
          <a:bodyPr/>
          <a:lstStyle/>
          <a:p>
            <a:r>
              <a:rPr lang="en-US" sz="3300" dirty="0">
                <a:solidFill>
                  <a:schemeClr val="accent3"/>
                </a:solidFill>
                <a:latin typeface="Century Gothic" panose="020B0502020202020204" pitchFamily="34" charset="0"/>
              </a:rPr>
              <a:t>Preparation of Lenacapavir (3)</a:t>
            </a:r>
          </a:p>
        </p:txBody>
      </p:sp>
      <p:sp>
        <p:nvSpPr>
          <p:cNvPr id="11" name="TextBox 10">
            <a:extLst>
              <a:ext uri="{FF2B5EF4-FFF2-40B4-BE49-F238E27FC236}">
                <a16:creationId xmlns:a16="http://schemas.microsoft.com/office/drawing/2014/main" id="{8B0C3F26-6BB4-FE9E-AFEC-4C78EAA560D0}"/>
              </a:ext>
            </a:extLst>
          </p:cNvPr>
          <p:cNvSpPr txBox="1"/>
          <p:nvPr/>
        </p:nvSpPr>
        <p:spPr>
          <a:xfrm>
            <a:off x="411481" y="3272915"/>
            <a:ext cx="4050791" cy="2554545"/>
          </a:xfrm>
          <a:prstGeom prst="rect">
            <a:avLst/>
          </a:prstGeom>
          <a:noFill/>
        </p:spPr>
        <p:txBody>
          <a:bodyPr wrap="square">
            <a:spAutoFit/>
          </a:bodyPr>
          <a:lstStyle/>
          <a:p>
            <a:pPr marL="371475" indent="-285750">
              <a:spcBef>
                <a:spcPts val="600"/>
              </a:spcBef>
              <a:spcAft>
                <a:spcPts val="600"/>
              </a:spcAft>
              <a:buClr>
                <a:prstClr val="black"/>
              </a:buClr>
              <a:buSzPts val="1800"/>
              <a:buFont typeface="Arial" panose="020B0604020202020204" pitchFamily="34" charset="0"/>
              <a:buChar char="•"/>
            </a:pPr>
            <a:r>
              <a:rPr lang="en-US" sz="2000" dirty="0">
                <a:latin typeface="Century Gothic"/>
                <a:sym typeface="Open Sans"/>
              </a:rPr>
              <a:t>Remove vial cap and wipe top of uncapped vial clean with alcohol wipe. Using the syringe with withdrawal needle, inject 1.5 ml of air into the vial before withdrawing all contents from the vial.</a:t>
            </a:r>
            <a:endParaRPr lang="en-US" sz="2000" dirty="0">
              <a:latin typeface="Century Gothic"/>
            </a:endParaRPr>
          </a:p>
        </p:txBody>
      </p:sp>
      <p:sp>
        <p:nvSpPr>
          <p:cNvPr id="13" name="TextBox 12">
            <a:extLst>
              <a:ext uri="{FF2B5EF4-FFF2-40B4-BE49-F238E27FC236}">
                <a16:creationId xmlns:a16="http://schemas.microsoft.com/office/drawing/2014/main" id="{E11429BE-8904-7CDD-A312-6E825B0C3D02}"/>
              </a:ext>
            </a:extLst>
          </p:cNvPr>
          <p:cNvSpPr txBox="1"/>
          <p:nvPr/>
        </p:nvSpPr>
        <p:spPr>
          <a:xfrm>
            <a:off x="411481" y="2288659"/>
            <a:ext cx="4187483" cy="769441"/>
          </a:xfrm>
          <a:prstGeom prst="rect">
            <a:avLst/>
          </a:prstGeom>
          <a:noFill/>
        </p:spPr>
        <p:txBody>
          <a:bodyPr wrap="square">
            <a:spAutoFit/>
          </a:bodyPr>
          <a:lstStyle/>
          <a:p>
            <a:pPr marL="85725" marR="0" lvl="0" indent="0" algn="l"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2200" b="1" i="0" u="sng" strike="noStrike" kern="1200" cap="none" spc="0" normalizeH="0" baseline="0" noProof="0" dirty="0">
                <a:ln>
                  <a:noFill/>
                </a:ln>
                <a:solidFill>
                  <a:prstClr val="black"/>
                </a:solidFill>
                <a:effectLst/>
                <a:uLnTx/>
                <a:uFillTx/>
                <a:latin typeface="Century Gothic"/>
                <a:ea typeface="+mn-ea"/>
                <a:cs typeface="+mn-cs"/>
              </a:rPr>
              <a:t>Step </a:t>
            </a:r>
            <a:r>
              <a:rPr lang="en-US" sz="2200" b="1" u="sng" dirty="0">
                <a:solidFill>
                  <a:prstClr val="black"/>
                </a:solidFill>
                <a:latin typeface="Century Gothic"/>
              </a:rPr>
              <a:t>3</a:t>
            </a:r>
            <a:r>
              <a:rPr kumimoji="0" lang="en-US" sz="2200" b="1" i="0" u="sng" strike="noStrike" kern="1200" cap="none" spc="0" normalizeH="0" baseline="0" noProof="0" dirty="0">
                <a:ln>
                  <a:noFill/>
                </a:ln>
                <a:solidFill>
                  <a:prstClr val="black"/>
                </a:solidFill>
                <a:effectLst/>
                <a:uLnTx/>
                <a:uFillTx/>
                <a:latin typeface="Century Gothic"/>
                <a:ea typeface="+mn-ea"/>
                <a:cs typeface="+mn-cs"/>
              </a:rPr>
              <a:t>: Preparing the solution for injection</a:t>
            </a:r>
          </a:p>
        </p:txBody>
      </p:sp>
      <p:pic>
        <p:nvPicPr>
          <p:cNvPr id="15" name="Picture 14" descr="A close-up of a syringe&#10;&#10;AI-generated content may be incorrect.">
            <a:extLst>
              <a:ext uri="{FF2B5EF4-FFF2-40B4-BE49-F238E27FC236}">
                <a16:creationId xmlns:a16="http://schemas.microsoft.com/office/drawing/2014/main" id="{FB9DA792-604A-E22E-A541-7042A6AA4F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6678" y="2546854"/>
            <a:ext cx="2533209" cy="2757386"/>
          </a:xfrm>
          <a:prstGeom prst="rect">
            <a:avLst/>
          </a:prstGeom>
        </p:spPr>
      </p:pic>
    </p:spTree>
    <p:extLst>
      <p:ext uri="{BB962C8B-B14F-4D97-AF65-F5344CB8AC3E}">
        <p14:creationId xmlns:p14="http://schemas.microsoft.com/office/powerpoint/2010/main" val="2517325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58F58-E476-010C-2BC9-AD6ED498AE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B0931-A14C-3DD4-DCDB-F899D398F2D1}"/>
              </a:ext>
            </a:extLst>
          </p:cNvPr>
          <p:cNvSpPr>
            <a:spLocks noGrp="1"/>
          </p:cNvSpPr>
          <p:nvPr>
            <p:ph type="ctrTitle"/>
          </p:nvPr>
        </p:nvSpPr>
        <p:spPr>
          <a:xfrm>
            <a:off x="576072" y="601419"/>
            <a:ext cx="7772400" cy="847535"/>
          </a:xfrm>
        </p:spPr>
        <p:txBody>
          <a:bodyPr/>
          <a:lstStyle/>
          <a:p>
            <a:r>
              <a:rPr lang="en-US" sz="3300" dirty="0">
                <a:solidFill>
                  <a:schemeClr val="accent3"/>
                </a:solidFill>
                <a:latin typeface="Century Gothic" panose="020B0502020202020204" pitchFamily="34" charset="0"/>
              </a:rPr>
              <a:t>Preparation of Lenacapavir (4)</a:t>
            </a:r>
          </a:p>
        </p:txBody>
      </p:sp>
      <p:sp>
        <p:nvSpPr>
          <p:cNvPr id="11" name="TextBox 10">
            <a:extLst>
              <a:ext uri="{FF2B5EF4-FFF2-40B4-BE49-F238E27FC236}">
                <a16:creationId xmlns:a16="http://schemas.microsoft.com/office/drawing/2014/main" id="{067C46FB-CDA7-05D0-E845-6B99F0B484BA}"/>
              </a:ext>
            </a:extLst>
          </p:cNvPr>
          <p:cNvSpPr txBox="1"/>
          <p:nvPr/>
        </p:nvSpPr>
        <p:spPr>
          <a:xfrm>
            <a:off x="692835" y="3281845"/>
            <a:ext cx="3445411" cy="1785104"/>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entury Gothic"/>
                <a:ea typeface="+mn-ea"/>
                <a:cs typeface="+mn-cs"/>
                <a:sym typeface="Open Sans"/>
              </a:rPr>
              <a:t>Exchange the withdrawal needle to the new injection needle prior to injection.</a:t>
            </a:r>
            <a:endParaRPr kumimoji="0" lang="en-US" sz="22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13" name="TextBox 12">
            <a:extLst>
              <a:ext uri="{FF2B5EF4-FFF2-40B4-BE49-F238E27FC236}">
                <a16:creationId xmlns:a16="http://schemas.microsoft.com/office/drawing/2014/main" id="{6491BDF0-89F0-D348-8C44-2E077E89D8F2}"/>
              </a:ext>
            </a:extLst>
          </p:cNvPr>
          <p:cNvSpPr txBox="1"/>
          <p:nvPr/>
        </p:nvSpPr>
        <p:spPr>
          <a:xfrm>
            <a:off x="599051" y="2291318"/>
            <a:ext cx="3972950" cy="769441"/>
          </a:xfrm>
          <a:prstGeom prst="rect">
            <a:avLst/>
          </a:prstGeom>
          <a:noFill/>
        </p:spPr>
        <p:txBody>
          <a:bodyPr wrap="square">
            <a:spAutoFit/>
          </a:bodyPr>
          <a:lstStyle/>
          <a:p>
            <a:pPr marL="85725" marR="0" lvl="0" indent="0" algn="l"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2200" b="1" i="0" u="sng" strike="noStrike" kern="1200" cap="none" spc="0" normalizeH="0" baseline="0" noProof="0" dirty="0">
                <a:ln>
                  <a:noFill/>
                </a:ln>
                <a:solidFill>
                  <a:prstClr val="black"/>
                </a:solidFill>
                <a:effectLst/>
                <a:uLnTx/>
                <a:uFillTx/>
                <a:latin typeface="Century Gothic"/>
                <a:ea typeface="+mn-ea"/>
                <a:cs typeface="+mn-cs"/>
              </a:rPr>
              <a:t>Step </a:t>
            </a:r>
            <a:r>
              <a:rPr lang="en-US" sz="2200" b="1" u="sng" dirty="0">
                <a:solidFill>
                  <a:prstClr val="black"/>
                </a:solidFill>
                <a:latin typeface="Century Gothic"/>
              </a:rPr>
              <a:t>4</a:t>
            </a:r>
            <a:r>
              <a:rPr kumimoji="0" lang="en-US" sz="2200" b="1" i="0" u="sng" strike="noStrike" kern="1200" cap="none" spc="0" normalizeH="0" baseline="0" noProof="0" dirty="0">
                <a:ln>
                  <a:noFill/>
                </a:ln>
                <a:solidFill>
                  <a:prstClr val="black"/>
                </a:solidFill>
                <a:effectLst/>
                <a:uLnTx/>
                <a:uFillTx/>
                <a:latin typeface="Century Gothic"/>
                <a:ea typeface="+mn-ea"/>
                <a:cs typeface="+mn-cs"/>
              </a:rPr>
              <a:t>: Exchanging the needle</a:t>
            </a:r>
          </a:p>
        </p:txBody>
      </p:sp>
      <p:sp>
        <p:nvSpPr>
          <p:cNvPr id="4" name="TextBox 3">
            <a:extLst>
              <a:ext uri="{FF2B5EF4-FFF2-40B4-BE49-F238E27FC236}">
                <a16:creationId xmlns:a16="http://schemas.microsoft.com/office/drawing/2014/main" id="{645C3503-AD67-B450-E559-92CAB2C3A7FF}"/>
              </a:ext>
            </a:extLst>
          </p:cNvPr>
          <p:cNvSpPr txBox="1"/>
          <p:nvPr/>
        </p:nvSpPr>
        <p:spPr>
          <a:xfrm>
            <a:off x="5263664" y="2291318"/>
            <a:ext cx="3001108" cy="2621743"/>
          </a:xfrm>
          <a:prstGeom prst="rect">
            <a:avLst/>
          </a:prstGeom>
          <a:noFill/>
        </p:spPr>
        <p:txBody>
          <a:bodyPr wrap="square">
            <a:spAutoFit/>
          </a:bodyPr>
          <a:lstStyle/>
          <a:p>
            <a:pPr defTabSz="685800">
              <a:lnSpc>
                <a:spcPct val="108012"/>
              </a:lnSpc>
              <a:buSzPts val="2900"/>
            </a:pPr>
            <a:r>
              <a:rPr lang="en-US" sz="2200" b="1" u="sng" dirty="0">
                <a:solidFill>
                  <a:schemeClr val="tx1"/>
                </a:solidFill>
                <a:latin typeface="Century Gothic"/>
              </a:rPr>
              <a:t>Step 5:</a:t>
            </a:r>
            <a:r>
              <a:rPr lang="en-US" sz="2200" b="1" dirty="0">
                <a:solidFill>
                  <a:schemeClr val="tx1"/>
                </a:solidFill>
                <a:latin typeface="Century Gothic"/>
              </a:rPr>
              <a:t> </a:t>
            </a:r>
            <a:r>
              <a:rPr lang="en-US" sz="2200" dirty="0">
                <a:solidFill>
                  <a:schemeClr val="tx1"/>
                </a:solidFill>
                <a:latin typeface="Century Gothic"/>
              </a:rPr>
              <a:t>Push the syringe plunger to expel any air/air bubbles, leaving only 1.5 ml of solution in the syringe</a:t>
            </a:r>
            <a:endParaRPr lang="en-ZM" sz="2200" dirty="0">
              <a:solidFill>
                <a:schemeClr val="tx1"/>
              </a:solidFill>
              <a:latin typeface="Century Gothic"/>
            </a:endParaRPr>
          </a:p>
        </p:txBody>
      </p:sp>
    </p:spTree>
    <p:extLst>
      <p:ext uri="{BB962C8B-B14F-4D97-AF65-F5344CB8AC3E}">
        <p14:creationId xmlns:p14="http://schemas.microsoft.com/office/powerpoint/2010/main" val="1202416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F04F7-715B-8C4F-5ACE-D50607E6FC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64B248-59BD-799A-136C-829830796588}"/>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Summary of Lenacapavir Preparation</a:t>
            </a:r>
          </a:p>
        </p:txBody>
      </p:sp>
      <p:sp>
        <p:nvSpPr>
          <p:cNvPr id="6" name="TextBox 5">
            <a:extLst>
              <a:ext uri="{FF2B5EF4-FFF2-40B4-BE49-F238E27FC236}">
                <a16:creationId xmlns:a16="http://schemas.microsoft.com/office/drawing/2014/main" id="{4D10D262-0C6C-1779-DF45-CA20E2A889B5}"/>
              </a:ext>
            </a:extLst>
          </p:cNvPr>
          <p:cNvSpPr txBox="1"/>
          <p:nvPr/>
        </p:nvSpPr>
        <p:spPr>
          <a:xfrm>
            <a:off x="576072" y="1904310"/>
            <a:ext cx="7851564" cy="3754874"/>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Prepare supplies needed for injection.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Inspect the vial to ensure yellow colored solution is free from particles and the expiry date has not passed.</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Remove vial cap and wipe top of uncapped vial clean with alcohol wipe. Using the syringe with withdrawal needle, inject 1.5 ml of air into the vial before withdrawing all contents from the vial.</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Exchange the withdrawal needle to the new injection needle prior to injection.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Push the syringe plunger to expel any air/air bubbles, leaving only 1.5 ml of solution in the syringe</a:t>
            </a:r>
          </a:p>
        </p:txBody>
      </p:sp>
      <p:sp>
        <p:nvSpPr>
          <p:cNvPr id="3" name="TextBox 2">
            <a:extLst>
              <a:ext uri="{FF2B5EF4-FFF2-40B4-BE49-F238E27FC236}">
                <a16:creationId xmlns:a16="http://schemas.microsoft.com/office/drawing/2014/main" id="{FAC67027-45DB-E99C-5726-7C912C217DBB}"/>
              </a:ext>
            </a:extLst>
          </p:cNvPr>
          <p:cNvSpPr txBox="1"/>
          <p:nvPr/>
        </p:nvSpPr>
        <p:spPr>
          <a:xfrm>
            <a:off x="4707867" y="6582413"/>
            <a:ext cx="4584938" cy="276999"/>
          </a:xfrm>
          <a:prstGeom prst="rect">
            <a:avLst/>
          </a:prstGeom>
          <a:noFill/>
        </p:spPr>
        <p:txBody>
          <a:bodyPr wrap="square">
            <a:spAutoFit/>
          </a:bodyPr>
          <a:lstStyle/>
          <a:p>
            <a:r>
              <a:rPr lang="en-US" sz="1200" dirty="0">
                <a:hlinkClick r:id="rId2"/>
              </a:rPr>
              <a:t>GENESIS_SOP-Injectable-Lenacapavir-15.08.2025-FINAL.pdf</a:t>
            </a:r>
            <a:endParaRPr lang="en-ZM" sz="1200" dirty="0"/>
          </a:p>
        </p:txBody>
      </p:sp>
    </p:spTree>
    <p:extLst>
      <p:ext uri="{BB962C8B-B14F-4D97-AF65-F5344CB8AC3E}">
        <p14:creationId xmlns:p14="http://schemas.microsoft.com/office/powerpoint/2010/main" val="523224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375B4-D098-AB3C-6C20-019AF1AF88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6B2FB1-4571-E776-E3E8-5DF9BFFDE3F3}"/>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Administration of Lenacapavir</a:t>
            </a:r>
          </a:p>
        </p:txBody>
      </p:sp>
      <p:sp>
        <p:nvSpPr>
          <p:cNvPr id="6" name="TextBox 5">
            <a:extLst>
              <a:ext uri="{FF2B5EF4-FFF2-40B4-BE49-F238E27FC236}">
                <a16:creationId xmlns:a16="http://schemas.microsoft.com/office/drawing/2014/main" id="{E08888DB-CD5B-25D7-EBB5-9985E1F1281D}"/>
              </a:ext>
            </a:extLst>
          </p:cNvPr>
          <p:cNvSpPr txBox="1"/>
          <p:nvPr/>
        </p:nvSpPr>
        <p:spPr>
          <a:xfrm>
            <a:off x="297095" y="2438673"/>
            <a:ext cx="5312664" cy="3447098"/>
          </a:xfrm>
          <a:prstGeom prst="rect">
            <a:avLst/>
          </a:prstGeom>
          <a:noFill/>
        </p:spPr>
        <p:txBody>
          <a:bodyPr wrap="square">
            <a:spAutoFit/>
          </a:bodyPr>
          <a:lstStyle/>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LEN should be injected subcutaneously in either the abdominal or thigh area. If the abdominal area is chosen, the injections should be within 5 cm (2 inches) of the navel.</a:t>
            </a:r>
          </a:p>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 Two separate injections (of 1.5ml each) are required and should be administered in different locations, with the second location being at least 10 cm (4 inches) from the first.</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grpSp>
        <p:nvGrpSpPr>
          <p:cNvPr id="4" name="Google Shape;4225;g6fc5e57640033937_97">
            <a:extLst>
              <a:ext uri="{FF2B5EF4-FFF2-40B4-BE49-F238E27FC236}">
                <a16:creationId xmlns:a16="http://schemas.microsoft.com/office/drawing/2014/main" id="{9439F205-A43B-4BD3-30EC-05BBB76E5F55}"/>
              </a:ext>
            </a:extLst>
          </p:cNvPr>
          <p:cNvGrpSpPr/>
          <p:nvPr/>
        </p:nvGrpSpPr>
        <p:grpSpPr>
          <a:xfrm>
            <a:off x="5977726" y="2215206"/>
            <a:ext cx="2334170" cy="3447098"/>
            <a:chOff x="0" y="-127542"/>
            <a:chExt cx="4795410" cy="7221335"/>
          </a:xfrm>
        </p:grpSpPr>
        <p:grpSp>
          <p:nvGrpSpPr>
            <p:cNvPr id="5" name="Google Shape;4226;g6fc5e57640033937_97">
              <a:extLst>
                <a:ext uri="{FF2B5EF4-FFF2-40B4-BE49-F238E27FC236}">
                  <a16:creationId xmlns:a16="http://schemas.microsoft.com/office/drawing/2014/main" id="{401F574B-A4D6-42C9-C815-A358D2A115D6}"/>
                </a:ext>
              </a:extLst>
            </p:cNvPr>
            <p:cNvGrpSpPr/>
            <p:nvPr/>
          </p:nvGrpSpPr>
          <p:grpSpPr>
            <a:xfrm>
              <a:off x="0" y="-127542"/>
              <a:ext cx="4795410" cy="7221335"/>
              <a:chOff x="0" y="-28575"/>
              <a:chExt cx="1074385" cy="1617900"/>
            </a:xfrm>
          </p:grpSpPr>
          <p:sp>
            <p:nvSpPr>
              <p:cNvPr id="23" name="Google Shape;4227;g6fc5e57640033937_97">
                <a:extLst>
                  <a:ext uri="{FF2B5EF4-FFF2-40B4-BE49-F238E27FC236}">
                    <a16:creationId xmlns:a16="http://schemas.microsoft.com/office/drawing/2014/main" id="{4058D06D-80FF-A91D-384D-6CD71432B0A8}"/>
                  </a:ext>
                </a:extLst>
              </p:cNvPr>
              <p:cNvSpPr/>
              <p:nvPr/>
            </p:nvSpPr>
            <p:spPr>
              <a:xfrm>
                <a:off x="0" y="0"/>
                <a:ext cx="1074385" cy="1589308"/>
              </a:xfrm>
              <a:custGeom>
                <a:avLst/>
                <a:gdLst/>
                <a:ahLst/>
                <a:cxnLst/>
                <a:rect l="l" t="t" r="r" b="b"/>
                <a:pathLst>
                  <a:path w="1074385" h="1589308" extrusionOk="0">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372"/>
                </a:srgbClr>
              </a:solidFill>
              <a:ln>
                <a:noFill/>
              </a:ln>
            </p:spPr>
            <p:txBody>
              <a:bodyPr spcFirstLastPara="1" wrap="square" lIns="45713" tIns="45713" rIns="45713" bIns="45713" anchor="ctr" anchorCtr="0">
                <a:noAutofit/>
              </a:bodyPr>
              <a:lstStyle/>
              <a:p>
                <a:pPr defTabSz="685800">
                  <a:buSzPts val="1400"/>
                </a:pPr>
                <a:endParaRPr sz="1050"/>
              </a:p>
            </p:txBody>
          </p:sp>
          <p:sp>
            <p:nvSpPr>
              <p:cNvPr id="24" name="Google Shape;4228;g6fc5e57640033937_97">
                <a:extLst>
                  <a:ext uri="{FF2B5EF4-FFF2-40B4-BE49-F238E27FC236}">
                    <a16:creationId xmlns:a16="http://schemas.microsoft.com/office/drawing/2014/main" id="{35EE6E84-A84C-6735-E9BA-808CC0B44FEF}"/>
                  </a:ext>
                </a:extLst>
              </p:cNvPr>
              <p:cNvSpPr txBox="1"/>
              <p:nvPr/>
            </p:nvSpPr>
            <p:spPr>
              <a:xfrm>
                <a:off x="0" y="-28575"/>
                <a:ext cx="1074300" cy="1617900"/>
              </a:xfrm>
              <a:prstGeom prst="rect">
                <a:avLst/>
              </a:prstGeom>
              <a:noFill/>
              <a:ln>
                <a:noFill/>
              </a:ln>
            </p:spPr>
            <p:txBody>
              <a:bodyPr spcFirstLastPara="1" wrap="square" lIns="22519" tIns="22519" rIns="22519" bIns="22519" anchor="ctr" anchorCtr="0">
                <a:noAutofit/>
              </a:bodyPr>
              <a:lstStyle/>
              <a:p>
                <a:pPr algn="ctr" defTabSz="685800">
                  <a:lnSpc>
                    <a:spcPct val="117944"/>
                  </a:lnSpc>
                  <a:buSzPts val="1200"/>
                </a:pPr>
                <a:endParaRPr sz="900">
                  <a:latin typeface="Calibri"/>
                  <a:ea typeface="Calibri"/>
                  <a:cs typeface="Calibri"/>
                  <a:sym typeface="Calibri"/>
                </a:endParaRPr>
              </a:p>
            </p:txBody>
          </p:sp>
        </p:grpSp>
        <p:sp>
          <p:nvSpPr>
            <p:cNvPr id="7" name="Google Shape;4229;g6fc5e57640033937_97">
              <a:extLst>
                <a:ext uri="{FF2B5EF4-FFF2-40B4-BE49-F238E27FC236}">
                  <a16:creationId xmlns:a16="http://schemas.microsoft.com/office/drawing/2014/main" id="{164D5780-6F50-CEAF-969F-1B81D03E1122}"/>
                </a:ext>
              </a:extLst>
            </p:cNvPr>
            <p:cNvSpPr/>
            <p:nvPr/>
          </p:nvSpPr>
          <p:spPr>
            <a:xfrm>
              <a:off x="1256694" y="523852"/>
              <a:ext cx="2675792" cy="6397950"/>
            </a:xfrm>
            <a:custGeom>
              <a:avLst/>
              <a:gdLst/>
              <a:ahLst/>
              <a:cxnLst/>
              <a:rect l="l" t="t" r="r" b="b"/>
              <a:pathLst>
                <a:path w="2675792" h="6397950" extrusionOk="0">
                  <a:moveTo>
                    <a:pt x="0" y="0"/>
                  </a:moveTo>
                  <a:lnTo>
                    <a:pt x="2675792" y="0"/>
                  </a:lnTo>
                  <a:lnTo>
                    <a:pt x="2675792" y="6397951"/>
                  </a:lnTo>
                  <a:lnTo>
                    <a:pt x="0" y="6397951"/>
                  </a:lnTo>
                  <a:lnTo>
                    <a:pt x="0" y="0"/>
                  </a:lnTo>
                  <a:close/>
                </a:path>
              </a:pathLst>
            </a:custGeom>
            <a:blipFill rotWithShape="1">
              <a:blip r:embed="rId2">
                <a:alphaModFix/>
              </a:blip>
              <a:stretch>
                <a:fillRect r="-97855"/>
              </a:stretch>
            </a:blipFill>
            <a:ln>
              <a:noFill/>
            </a:ln>
          </p:spPr>
          <p:txBody>
            <a:bodyPr spcFirstLastPara="1" wrap="square" lIns="68569" tIns="34275" rIns="68569" bIns="34275" anchor="t" anchorCtr="0">
              <a:noAutofit/>
            </a:bodyPr>
            <a:lstStyle/>
            <a:p>
              <a:pPr defTabSz="685800"/>
              <a:endParaRPr sz="1050"/>
            </a:p>
          </p:txBody>
        </p:sp>
        <p:grpSp>
          <p:nvGrpSpPr>
            <p:cNvPr id="8" name="Google Shape;4230;g6fc5e57640033937_97">
              <a:extLst>
                <a:ext uri="{FF2B5EF4-FFF2-40B4-BE49-F238E27FC236}">
                  <a16:creationId xmlns:a16="http://schemas.microsoft.com/office/drawing/2014/main" id="{7B8821EB-BFED-6B33-0AE9-E2E70CD0DE99}"/>
                </a:ext>
              </a:extLst>
            </p:cNvPr>
            <p:cNvGrpSpPr/>
            <p:nvPr/>
          </p:nvGrpSpPr>
          <p:grpSpPr>
            <a:xfrm rot="5479037">
              <a:off x="2037188" y="2563114"/>
              <a:ext cx="774021" cy="1166758"/>
              <a:chOff x="0" y="0"/>
              <a:chExt cx="539207" cy="812800"/>
            </a:xfrm>
          </p:grpSpPr>
          <p:sp>
            <p:nvSpPr>
              <p:cNvPr id="21" name="Google Shape;4231;g6fc5e57640033937_97">
                <a:extLst>
                  <a:ext uri="{FF2B5EF4-FFF2-40B4-BE49-F238E27FC236}">
                    <a16:creationId xmlns:a16="http://schemas.microsoft.com/office/drawing/2014/main" id="{D550E7F1-0FE1-71BD-B777-99C46816E560}"/>
                  </a:ext>
                </a:extLst>
              </p:cNvPr>
              <p:cNvSpPr/>
              <p:nvPr/>
            </p:nvSpPr>
            <p:spPr>
              <a:xfrm>
                <a:off x="0" y="0"/>
                <a:ext cx="539207" cy="812800"/>
              </a:xfrm>
              <a:custGeom>
                <a:avLst/>
                <a:gdLst/>
                <a:ahLst/>
                <a:cxnLst/>
                <a:rect l="l" t="t" r="r" b="b"/>
                <a:pathLst>
                  <a:path w="539207" h="812800" extrusionOk="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a:ln>
                <a:noFill/>
              </a:ln>
            </p:spPr>
            <p:txBody>
              <a:bodyPr spcFirstLastPara="1" wrap="square" lIns="45713" tIns="45713" rIns="45713" bIns="45713" anchor="ctr" anchorCtr="0">
                <a:noAutofit/>
              </a:bodyPr>
              <a:lstStyle/>
              <a:p>
                <a:pPr defTabSz="685800">
                  <a:buSzPts val="1400"/>
                </a:pPr>
                <a:endParaRPr sz="1050"/>
              </a:p>
            </p:txBody>
          </p:sp>
          <p:sp>
            <p:nvSpPr>
              <p:cNvPr id="22" name="Google Shape;4232;g6fc5e57640033937_97">
                <a:extLst>
                  <a:ext uri="{FF2B5EF4-FFF2-40B4-BE49-F238E27FC236}">
                    <a16:creationId xmlns:a16="http://schemas.microsoft.com/office/drawing/2014/main" id="{139A3221-2A97-9F93-457A-A174516DE136}"/>
                  </a:ext>
                </a:extLst>
              </p:cNvPr>
              <p:cNvSpPr txBox="1"/>
              <p:nvPr/>
            </p:nvSpPr>
            <p:spPr>
              <a:xfrm>
                <a:off x="50551" y="38100"/>
                <a:ext cx="438000" cy="698400"/>
              </a:xfrm>
              <a:prstGeom prst="rect">
                <a:avLst/>
              </a:prstGeom>
              <a:noFill/>
              <a:ln>
                <a:noFill/>
              </a:ln>
            </p:spPr>
            <p:txBody>
              <a:bodyPr spcFirstLastPara="1" wrap="square" lIns="23044" tIns="23044" rIns="23044" bIns="23044" anchor="ctr" anchorCtr="0">
                <a:noAutofit/>
              </a:bodyPr>
              <a:lstStyle/>
              <a:p>
                <a:pPr algn="ctr" defTabSz="685800">
                  <a:lnSpc>
                    <a:spcPct val="186666"/>
                  </a:lnSpc>
                  <a:buSzPts val="1200"/>
                </a:pPr>
                <a:endParaRPr sz="900">
                  <a:latin typeface="Calibri"/>
                  <a:ea typeface="Calibri"/>
                  <a:cs typeface="Calibri"/>
                  <a:sym typeface="Calibri"/>
                </a:endParaRPr>
              </a:p>
            </p:txBody>
          </p:sp>
        </p:grpSp>
        <p:grpSp>
          <p:nvGrpSpPr>
            <p:cNvPr id="9" name="Google Shape;4233;g6fc5e57640033937_97">
              <a:extLst>
                <a:ext uri="{FF2B5EF4-FFF2-40B4-BE49-F238E27FC236}">
                  <a16:creationId xmlns:a16="http://schemas.microsoft.com/office/drawing/2014/main" id="{9EA50CF3-4D00-04ED-9EA3-433BBD221E79}"/>
                </a:ext>
              </a:extLst>
            </p:cNvPr>
            <p:cNvGrpSpPr/>
            <p:nvPr/>
          </p:nvGrpSpPr>
          <p:grpSpPr>
            <a:xfrm rot="-10252399">
              <a:off x="2536888" y="3893353"/>
              <a:ext cx="660822" cy="1023257"/>
              <a:chOff x="0" y="0"/>
              <a:chExt cx="556656" cy="861959"/>
            </a:xfrm>
          </p:grpSpPr>
          <p:sp>
            <p:nvSpPr>
              <p:cNvPr id="19" name="Google Shape;4234;g6fc5e57640033937_97">
                <a:extLst>
                  <a:ext uri="{FF2B5EF4-FFF2-40B4-BE49-F238E27FC236}">
                    <a16:creationId xmlns:a16="http://schemas.microsoft.com/office/drawing/2014/main" id="{D32BA1ED-1ABA-D8D9-8534-2F1B009534C7}"/>
                  </a:ext>
                </a:extLst>
              </p:cNvPr>
              <p:cNvSpPr/>
              <p:nvPr/>
            </p:nvSpPr>
            <p:spPr>
              <a:xfrm>
                <a:off x="0" y="0"/>
                <a:ext cx="556656" cy="861959"/>
              </a:xfrm>
              <a:custGeom>
                <a:avLst/>
                <a:gdLst/>
                <a:ahLst/>
                <a:cxnLst/>
                <a:rect l="l" t="t" r="r" b="b"/>
                <a:pathLst>
                  <a:path w="556656" h="861959" extrusionOk="0">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a:ln>
                <a:noFill/>
              </a:ln>
            </p:spPr>
            <p:txBody>
              <a:bodyPr spcFirstLastPara="1" wrap="square" lIns="45713" tIns="45713" rIns="45713" bIns="45713" anchor="ctr" anchorCtr="0">
                <a:noAutofit/>
              </a:bodyPr>
              <a:lstStyle/>
              <a:p>
                <a:pPr defTabSz="685800">
                  <a:buSzPts val="1400"/>
                </a:pPr>
                <a:endParaRPr sz="1050"/>
              </a:p>
            </p:txBody>
          </p:sp>
          <p:sp>
            <p:nvSpPr>
              <p:cNvPr id="20" name="Google Shape;4235;g6fc5e57640033937_97">
                <a:extLst>
                  <a:ext uri="{FF2B5EF4-FFF2-40B4-BE49-F238E27FC236}">
                    <a16:creationId xmlns:a16="http://schemas.microsoft.com/office/drawing/2014/main" id="{B85A9937-AE6E-CB31-BE48-2342C9B2932A}"/>
                  </a:ext>
                </a:extLst>
              </p:cNvPr>
              <p:cNvSpPr txBox="1"/>
              <p:nvPr/>
            </p:nvSpPr>
            <p:spPr>
              <a:xfrm>
                <a:off x="52187" y="42709"/>
                <a:ext cx="452400" cy="738300"/>
              </a:xfrm>
              <a:prstGeom prst="rect">
                <a:avLst/>
              </a:prstGeom>
              <a:noFill/>
              <a:ln>
                <a:noFill/>
              </a:ln>
            </p:spPr>
            <p:txBody>
              <a:bodyPr spcFirstLastPara="1" wrap="square" lIns="23044" tIns="23044" rIns="23044" bIns="23044" anchor="ctr" anchorCtr="0">
                <a:noAutofit/>
              </a:bodyPr>
              <a:lstStyle/>
              <a:p>
                <a:pPr algn="ctr" defTabSz="685800">
                  <a:lnSpc>
                    <a:spcPct val="186666"/>
                  </a:lnSpc>
                  <a:buSzPts val="1200"/>
                </a:pPr>
                <a:endParaRPr sz="900">
                  <a:latin typeface="Calibri"/>
                  <a:ea typeface="Calibri"/>
                  <a:cs typeface="Calibri"/>
                  <a:sym typeface="Calibri"/>
                </a:endParaRPr>
              </a:p>
            </p:txBody>
          </p:sp>
        </p:grpSp>
        <p:grpSp>
          <p:nvGrpSpPr>
            <p:cNvPr id="10" name="Google Shape;4236;g6fc5e57640033937_97">
              <a:extLst>
                <a:ext uri="{FF2B5EF4-FFF2-40B4-BE49-F238E27FC236}">
                  <a16:creationId xmlns:a16="http://schemas.microsoft.com/office/drawing/2014/main" id="{5F1EC284-7091-B987-5D4A-C7DF60E4AA09}"/>
                </a:ext>
              </a:extLst>
            </p:cNvPr>
            <p:cNvGrpSpPr/>
            <p:nvPr/>
          </p:nvGrpSpPr>
          <p:grpSpPr>
            <a:xfrm rot="-549759">
              <a:off x="1654702" y="3898022"/>
              <a:ext cx="664893" cy="1018079"/>
              <a:chOff x="0" y="0"/>
              <a:chExt cx="556656" cy="852348"/>
            </a:xfrm>
          </p:grpSpPr>
          <p:sp>
            <p:nvSpPr>
              <p:cNvPr id="17" name="Google Shape;4237;g6fc5e57640033937_97">
                <a:extLst>
                  <a:ext uri="{FF2B5EF4-FFF2-40B4-BE49-F238E27FC236}">
                    <a16:creationId xmlns:a16="http://schemas.microsoft.com/office/drawing/2014/main" id="{C120BB1A-7ED7-9C77-3B13-D1D11DFAC9C1}"/>
                  </a:ext>
                </a:extLst>
              </p:cNvPr>
              <p:cNvSpPr/>
              <p:nvPr/>
            </p:nvSpPr>
            <p:spPr>
              <a:xfrm>
                <a:off x="0" y="0"/>
                <a:ext cx="556656" cy="852348"/>
              </a:xfrm>
              <a:custGeom>
                <a:avLst/>
                <a:gdLst/>
                <a:ahLst/>
                <a:cxnLst/>
                <a:rect l="l" t="t" r="r" b="b"/>
                <a:pathLst>
                  <a:path w="556656" h="852348" extrusionOk="0">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a:ln>
                <a:noFill/>
              </a:ln>
            </p:spPr>
            <p:txBody>
              <a:bodyPr spcFirstLastPara="1" wrap="square" lIns="45713" tIns="45713" rIns="45713" bIns="45713" anchor="ctr" anchorCtr="0">
                <a:noAutofit/>
              </a:bodyPr>
              <a:lstStyle/>
              <a:p>
                <a:pPr defTabSz="685800">
                  <a:buSzPts val="1400"/>
                </a:pPr>
                <a:endParaRPr sz="1050"/>
              </a:p>
            </p:txBody>
          </p:sp>
          <p:sp>
            <p:nvSpPr>
              <p:cNvPr id="18" name="Google Shape;4238;g6fc5e57640033937_97">
                <a:extLst>
                  <a:ext uri="{FF2B5EF4-FFF2-40B4-BE49-F238E27FC236}">
                    <a16:creationId xmlns:a16="http://schemas.microsoft.com/office/drawing/2014/main" id="{4AA8C74E-9326-4D37-44E5-C394F07D4B81}"/>
                  </a:ext>
                </a:extLst>
              </p:cNvPr>
              <p:cNvSpPr txBox="1"/>
              <p:nvPr/>
            </p:nvSpPr>
            <p:spPr>
              <a:xfrm>
                <a:off x="52187" y="41808"/>
                <a:ext cx="452400" cy="730500"/>
              </a:xfrm>
              <a:prstGeom prst="rect">
                <a:avLst/>
              </a:prstGeom>
              <a:noFill/>
              <a:ln>
                <a:noFill/>
              </a:ln>
            </p:spPr>
            <p:txBody>
              <a:bodyPr spcFirstLastPara="1" wrap="square" lIns="23044" tIns="23044" rIns="23044" bIns="23044" anchor="ctr" anchorCtr="0">
                <a:noAutofit/>
              </a:bodyPr>
              <a:lstStyle/>
              <a:p>
                <a:pPr algn="ctr" defTabSz="685800">
                  <a:lnSpc>
                    <a:spcPct val="186666"/>
                  </a:lnSpc>
                  <a:buSzPts val="1200"/>
                </a:pPr>
                <a:endParaRPr sz="900">
                  <a:latin typeface="Calibri"/>
                  <a:ea typeface="Calibri"/>
                  <a:cs typeface="Calibri"/>
                  <a:sym typeface="Calibri"/>
                </a:endParaRPr>
              </a:p>
            </p:txBody>
          </p:sp>
        </p:grpSp>
        <p:grpSp>
          <p:nvGrpSpPr>
            <p:cNvPr id="11" name="Google Shape;4239;g6fc5e57640033937_97">
              <a:extLst>
                <a:ext uri="{FF2B5EF4-FFF2-40B4-BE49-F238E27FC236}">
                  <a16:creationId xmlns:a16="http://schemas.microsoft.com/office/drawing/2014/main" id="{4EE2D22F-9F22-22D3-1817-938262896DAF}"/>
                </a:ext>
              </a:extLst>
            </p:cNvPr>
            <p:cNvGrpSpPr/>
            <p:nvPr/>
          </p:nvGrpSpPr>
          <p:grpSpPr>
            <a:xfrm>
              <a:off x="2340308" y="3036586"/>
              <a:ext cx="168194" cy="251461"/>
              <a:chOff x="0" y="0"/>
              <a:chExt cx="799400" cy="1195156"/>
            </a:xfrm>
          </p:grpSpPr>
          <p:sp>
            <p:nvSpPr>
              <p:cNvPr id="15" name="Google Shape;4240;g6fc5e57640033937_97">
                <a:extLst>
                  <a:ext uri="{FF2B5EF4-FFF2-40B4-BE49-F238E27FC236}">
                    <a16:creationId xmlns:a16="http://schemas.microsoft.com/office/drawing/2014/main" id="{CA27434D-8129-98DA-B040-1507000D5646}"/>
                  </a:ext>
                </a:extLst>
              </p:cNvPr>
              <p:cNvSpPr/>
              <p:nvPr/>
            </p:nvSpPr>
            <p:spPr>
              <a:xfrm>
                <a:off x="0" y="0"/>
                <a:ext cx="799400" cy="1195156"/>
              </a:xfrm>
              <a:custGeom>
                <a:avLst/>
                <a:gdLst/>
                <a:ahLst/>
                <a:cxnLst/>
                <a:rect l="l" t="t" r="r" b="b"/>
                <a:pathLst>
                  <a:path w="799400" h="1195156" extrusionOk="0">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a:ln>
                <a:noFill/>
              </a:ln>
            </p:spPr>
            <p:txBody>
              <a:bodyPr spcFirstLastPara="1" wrap="square" lIns="45713" tIns="45713" rIns="45713" bIns="45713" anchor="ctr" anchorCtr="0">
                <a:noAutofit/>
              </a:bodyPr>
              <a:lstStyle/>
              <a:p>
                <a:pPr defTabSz="685800">
                  <a:buSzPts val="1400"/>
                </a:pPr>
                <a:endParaRPr sz="1050"/>
              </a:p>
            </p:txBody>
          </p:sp>
          <p:sp>
            <p:nvSpPr>
              <p:cNvPr id="16" name="Google Shape;4241;g6fc5e57640033937_97">
                <a:extLst>
                  <a:ext uri="{FF2B5EF4-FFF2-40B4-BE49-F238E27FC236}">
                    <a16:creationId xmlns:a16="http://schemas.microsoft.com/office/drawing/2014/main" id="{C5133FB8-D017-3162-67C7-0E8F2D59F270}"/>
                  </a:ext>
                </a:extLst>
              </p:cNvPr>
              <p:cNvSpPr txBox="1"/>
              <p:nvPr/>
            </p:nvSpPr>
            <p:spPr>
              <a:xfrm>
                <a:off x="74944" y="64421"/>
                <a:ext cx="649500" cy="1018800"/>
              </a:xfrm>
              <a:prstGeom prst="rect">
                <a:avLst/>
              </a:prstGeom>
              <a:noFill/>
              <a:ln>
                <a:noFill/>
              </a:ln>
            </p:spPr>
            <p:txBody>
              <a:bodyPr spcFirstLastPara="1" wrap="square" lIns="25406" tIns="25406" rIns="25406" bIns="25406" anchor="ctr" anchorCtr="0">
                <a:noAutofit/>
              </a:bodyPr>
              <a:lstStyle/>
              <a:p>
                <a:pPr algn="ctr" defTabSz="685800">
                  <a:lnSpc>
                    <a:spcPct val="140000"/>
                  </a:lnSpc>
                  <a:buSzPts val="1200"/>
                </a:pPr>
                <a:endParaRPr sz="900">
                  <a:latin typeface="Calibri"/>
                  <a:ea typeface="Calibri"/>
                  <a:cs typeface="Calibri"/>
                  <a:sym typeface="Calibri"/>
                </a:endParaRPr>
              </a:p>
            </p:txBody>
          </p:sp>
        </p:grpSp>
        <p:grpSp>
          <p:nvGrpSpPr>
            <p:cNvPr id="12" name="Google Shape;4242;g6fc5e57640033937_97">
              <a:extLst>
                <a:ext uri="{FF2B5EF4-FFF2-40B4-BE49-F238E27FC236}">
                  <a16:creationId xmlns:a16="http://schemas.microsoft.com/office/drawing/2014/main" id="{6E092A9E-0AC4-D504-1C53-9DA6E4539B18}"/>
                </a:ext>
              </a:extLst>
            </p:cNvPr>
            <p:cNvGrpSpPr/>
            <p:nvPr/>
          </p:nvGrpSpPr>
          <p:grpSpPr>
            <a:xfrm>
              <a:off x="2397685" y="3136562"/>
              <a:ext cx="51532" cy="51532"/>
              <a:chOff x="0" y="0"/>
              <a:chExt cx="812800" cy="812800"/>
            </a:xfrm>
          </p:grpSpPr>
          <p:sp>
            <p:nvSpPr>
              <p:cNvPr id="13" name="Google Shape;4243;g6fc5e57640033937_97">
                <a:extLst>
                  <a:ext uri="{FF2B5EF4-FFF2-40B4-BE49-F238E27FC236}">
                    <a16:creationId xmlns:a16="http://schemas.microsoft.com/office/drawing/2014/main" id="{688732A1-58EF-B708-6305-22F5B29C536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a:ln>
                <a:noFill/>
              </a:ln>
            </p:spPr>
            <p:txBody>
              <a:bodyPr spcFirstLastPara="1" wrap="square" lIns="45713" tIns="45713" rIns="45713" bIns="45713" anchor="ctr" anchorCtr="0">
                <a:noAutofit/>
              </a:bodyPr>
              <a:lstStyle/>
              <a:p>
                <a:pPr defTabSz="685800">
                  <a:buSzPts val="1400"/>
                </a:pPr>
                <a:endParaRPr sz="1050"/>
              </a:p>
            </p:txBody>
          </p:sp>
          <p:sp>
            <p:nvSpPr>
              <p:cNvPr id="14" name="Google Shape;4244;g6fc5e57640033937_97">
                <a:extLst>
                  <a:ext uri="{FF2B5EF4-FFF2-40B4-BE49-F238E27FC236}">
                    <a16:creationId xmlns:a16="http://schemas.microsoft.com/office/drawing/2014/main" id="{51B8421E-7944-ED27-1D84-6614BF8DF9D6}"/>
                  </a:ext>
                </a:extLst>
              </p:cNvPr>
              <p:cNvSpPr txBox="1"/>
              <p:nvPr/>
            </p:nvSpPr>
            <p:spPr>
              <a:xfrm>
                <a:off x="76200" y="28575"/>
                <a:ext cx="660300" cy="708000"/>
              </a:xfrm>
              <a:prstGeom prst="rect">
                <a:avLst/>
              </a:prstGeom>
              <a:noFill/>
              <a:ln>
                <a:noFill/>
              </a:ln>
            </p:spPr>
            <p:txBody>
              <a:bodyPr spcFirstLastPara="1" wrap="square" lIns="25406" tIns="25406" rIns="25406" bIns="25406" anchor="ctr" anchorCtr="0">
                <a:noAutofit/>
              </a:bodyPr>
              <a:lstStyle/>
              <a:p>
                <a:pPr algn="ctr" defTabSz="685800">
                  <a:lnSpc>
                    <a:spcPct val="140000"/>
                  </a:lnSpc>
                  <a:buSzPts val="1200"/>
                </a:pPr>
                <a:endParaRPr sz="900">
                  <a:latin typeface="Calibri"/>
                  <a:ea typeface="Calibri"/>
                  <a:cs typeface="Calibri"/>
                  <a:sym typeface="Calibri"/>
                </a:endParaRPr>
              </a:p>
            </p:txBody>
          </p:sp>
        </p:grpSp>
      </p:grpSp>
    </p:spTree>
    <p:extLst>
      <p:ext uri="{BB962C8B-B14F-4D97-AF65-F5344CB8AC3E}">
        <p14:creationId xmlns:p14="http://schemas.microsoft.com/office/powerpoint/2010/main" val="1031017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42644-4FCA-1FA9-1E89-7ACDE5839C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D8AF50-33E6-3762-DBA7-689642B18BD7}"/>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Identifying the Injection Site</a:t>
            </a:r>
          </a:p>
        </p:txBody>
      </p:sp>
      <p:sp>
        <p:nvSpPr>
          <p:cNvPr id="6" name="TextBox 5">
            <a:extLst>
              <a:ext uri="{FF2B5EF4-FFF2-40B4-BE49-F238E27FC236}">
                <a16:creationId xmlns:a16="http://schemas.microsoft.com/office/drawing/2014/main" id="{20CA081A-7250-3894-1D6A-48B257AC7E58}"/>
              </a:ext>
            </a:extLst>
          </p:cNvPr>
          <p:cNvSpPr txBox="1"/>
          <p:nvPr/>
        </p:nvSpPr>
        <p:spPr>
          <a:xfrm>
            <a:off x="297095" y="2161674"/>
            <a:ext cx="5312664" cy="4001095"/>
          </a:xfrm>
          <a:prstGeom prst="rect">
            <a:avLst/>
          </a:prstGeom>
          <a:noFill/>
        </p:spPr>
        <p:txBody>
          <a:bodyPr wrap="square">
            <a:spAutoFit/>
          </a:bodyPr>
          <a:lstStyle/>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Providers should choose the location in consultation with the client so that the client’s preferences are considered. </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injection location chosen should also allow for pinching enough skin to properly inject the solution subcutaneously. </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Since injecting in the dermis layer of the skin must be avoided, the area with more body fat (and skin to pinch) may be preferrable. For instance, if the abdomen has more fatty tissue that can be pinched than the thigh, the abdominal area may be a more ideal choice.</a:t>
            </a:r>
          </a:p>
        </p:txBody>
      </p:sp>
      <p:grpSp>
        <p:nvGrpSpPr>
          <p:cNvPr id="4" name="Google Shape;4225;g6fc5e57640033937_97">
            <a:extLst>
              <a:ext uri="{FF2B5EF4-FFF2-40B4-BE49-F238E27FC236}">
                <a16:creationId xmlns:a16="http://schemas.microsoft.com/office/drawing/2014/main" id="{D6F19C58-9853-FC38-9B55-31F7F75DA913}"/>
              </a:ext>
            </a:extLst>
          </p:cNvPr>
          <p:cNvGrpSpPr/>
          <p:nvPr/>
        </p:nvGrpSpPr>
        <p:grpSpPr>
          <a:xfrm>
            <a:off x="5996014" y="2334078"/>
            <a:ext cx="2334170" cy="3447098"/>
            <a:chOff x="0" y="-127542"/>
            <a:chExt cx="4795410" cy="7221335"/>
          </a:xfrm>
        </p:grpSpPr>
        <p:grpSp>
          <p:nvGrpSpPr>
            <p:cNvPr id="5" name="Google Shape;4226;g6fc5e57640033937_97">
              <a:extLst>
                <a:ext uri="{FF2B5EF4-FFF2-40B4-BE49-F238E27FC236}">
                  <a16:creationId xmlns:a16="http://schemas.microsoft.com/office/drawing/2014/main" id="{29662FED-CED8-A871-D6A8-ED32C916A422}"/>
                </a:ext>
              </a:extLst>
            </p:cNvPr>
            <p:cNvGrpSpPr/>
            <p:nvPr/>
          </p:nvGrpSpPr>
          <p:grpSpPr>
            <a:xfrm>
              <a:off x="0" y="-127542"/>
              <a:ext cx="4795410" cy="7221335"/>
              <a:chOff x="0" y="-28575"/>
              <a:chExt cx="1074385" cy="1617900"/>
            </a:xfrm>
          </p:grpSpPr>
          <p:sp>
            <p:nvSpPr>
              <p:cNvPr id="23" name="Google Shape;4227;g6fc5e57640033937_97">
                <a:extLst>
                  <a:ext uri="{FF2B5EF4-FFF2-40B4-BE49-F238E27FC236}">
                    <a16:creationId xmlns:a16="http://schemas.microsoft.com/office/drawing/2014/main" id="{BB26571A-E64B-04D6-001B-3493766D2455}"/>
                  </a:ext>
                </a:extLst>
              </p:cNvPr>
              <p:cNvSpPr/>
              <p:nvPr/>
            </p:nvSpPr>
            <p:spPr>
              <a:xfrm>
                <a:off x="0" y="0"/>
                <a:ext cx="1074385" cy="1589308"/>
              </a:xfrm>
              <a:custGeom>
                <a:avLst/>
                <a:gdLst/>
                <a:ahLst/>
                <a:cxnLst/>
                <a:rect l="l" t="t" r="r" b="b"/>
                <a:pathLst>
                  <a:path w="1074385" h="1589308" extrusionOk="0">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372"/>
                </a:srgbClr>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Google Shape;4228;g6fc5e57640033937_97">
                <a:extLst>
                  <a:ext uri="{FF2B5EF4-FFF2-40B4-BE49-F238E27FC236}">
                    <a16:creationId xmlns:a16="http://schemas.microsoft.com/office/drawing/2014/main" id="{A1CB55F0-BFB5-DDE9-0266-47A126B3A2FB}"/>
                  </a:ext>
                </a:extLst>
              </p:cNvPr>
              <p:cNvSpPr txBox="1"/>
              <p:nvPr/>
            </p:nvSpPr>
            <p:spPr>
              <a:xfrm>
                <a:off x="0" y="-28575"/>
                <a:ext cx="1074300" cy="1617900"/>
              </a:xfrm>
              <a:prstGeom prst="rect">
                <a:avLst/>
              </a:prstGeom>
              <a:noFill/>
              <a:ln>
                <a:noFill/>
              </a:ln>
            </p:spPr>
            <p:txBody>
              <a:bodyPr spcFirstLastPara="1" wrap="square" lIns="22519" tIns="22519" rIns="22519" bIns="22519" anchor="ctr" anchorCtr="0">
                <a:noAutofit/>
              </a:bodyPr>
              <a:lstStyle/>
              <a:p>
                <a:pPr marL="0" marR="0" lvl="0" indent="0" algn="ctr" defTabSz="685800" rtl="0" eaLnBrk="1" fontAlgn="auto" latinLnBrk="0" hangingPunct="1">
                  <a:lnSpc>
                    <a:spcPct val="117944"/>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sp>
          <p:nvSpPr>
            <p:cNvPr id="7" name="Google Shape;4229;g6fc5e57640033937_97">
              <a:extLst>
                <a:ext uri="{FF2B5EF4-FFF2-40B4-BE49-F238E27FC236}">
                  <a16:creationId xmlns:a16="http://schemas.microsoft.com/office/drawing/2014/main" id="{560AD6DE-2C3F-B3A1-776D-1C0AC05DD463}"/>
                </a:ext>
              </a:extLst>
            </p:cNvPr>
            <p:cNvSpPr/>
            <p:nvPr/>
          </p:nvSpPr>
          <p:spPr>
            <a:xfrm>
              <a:off x="1256694" y="523852"/>
              <a:ext cx="2675792" cy="6397950"/>
            </a:xfrm>
            <a:custGeom>
              <a:avLst/>
              <a:gdLst/>
              <a:ahLst/>
              <a:cxnLst/>
              <a:rect l="l" t="t" r="r" b="b"/>
              <a:pathLst>
                <a:path w="2675792" h="6397950" extrusionOk="0">
                  <a:moveTo>
                    <a:pt x="0" y="0"/>
                  </a:moveTo>
                  <a:lnTo>
                    <a:pt x="2675792" y="0"/>
                  </a:lnTo>
                  <a:lnTo>
                    <a:pt x="2675792" y="6397951"/>
                  </a:lnTo>
                  <a:lnTo>
                    <a:pt x="0" y="6397951"/>
                  </a:lnTo>
                  <a:lnTo>
                    <a:pt x="0" y="0"/>
                  </a:lnTo>
                  <a:close/>
                </a:path>
              </a:pathLst>
            </a:custGeom>
            <a:blipFill rotWithShape="1">
              <a:blip r:embed="rId2">
                <a:alphaModFix/>
              </a:blip>
              <a:stretch>
                <a:fillRect r="-97855"/>
              </a:stretch>
            </a:blipFill>
            <a:ln>
              <a:noFill/>
            </a:ln>
          </p:spPr>
          <p:txBody>
            <a:bodyPr spcFirstLastPara="1" wrap="square" lIns="68569" tIns="34275" rIns="68569" bIns="34275" anchor="t"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nvGrpSpPr>
            <p:cNvPr id="8" name="Google Shape;4230;g6fc5e57640033937_97">
              <a:extLst>
                <a:ext uri="{FF2B5EF4-FFF2-40B4-BE49-F238E27FC236}">
                  <a16:creationId xmlns:a16="http://schemas.microsoft.com/office/drawing/2014/main" id="{B8503248-3A45-E3AC-FDD3-F380D18C38A4}"/>
                </a:ext>
              </a:extLst>
            </p:cNvPr>
            <p:cNvGrpSpPr/>
            <p:nvPr/>
          </p:nvGrpSpPr>
          <p:grpSpPr>
            <a:xfrm rot="5479037">
              <a:off x="2037188" y="2563114"/>
              <a:ext cx="774021" cy="1166758"/>
              <a:chOff x="0" y="0"/>
              <a:chExt cx="539207" cy="812800"/>
            </a:xfrm>
          </p:grpSpPr>
          <p:sp>
            <p:nvSpPr>
              <p:cNvPr id="21" name="Google Shape;4231;g6fc5e57640033937_97">
                <a:extLst>
                  <a:ext uri="{FF2B5EF4-FFF2-40B4-BE49-F238E27FC236}">
                    <a16:creationId xmlns:a16="http://schemas.microsoft.com/office/drawing/2014/main" id="{A1412B6D-C379-594F-44C0-FB3BE6AEDE10}"/>
                  </a:ext>
                </a:extLst>
              </p:cNvPr>
              <p:cNvSpPr/>
              <p:nvPr/>
            </p:nvSpPr>
            <p:spPr>
              <a:xfrm>
                <a:off x="0" y="0"/>
                <a:ext cx="539207" cy="812800"/>
              </a:xfrm>
              <a:custGeom>
                <a:avLst/>
                <a:gdLst/>
                <a:ahLst/>
                <a:cxnLst/>
                <a:rect l="l" t="t" r="r" b="b"/>
                <a:pathLst>
                  <a:path w="539207" h="812800" extrusionOk="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Google Shape;4232;g6fc5e57640033937_97">
                <a:extLst>
                  <a:ext uri="{FF2B5EF4-FFF2-40B4-BE49-F238E27FC236}">
                    <a16:creationId xmlns:a16="http://schemas.microsoft.com/office/drawing/2014/main" id="{37787A6D-885E-93E3-C0F9-C3B463534EA1}"/>
                  </a:ext>
                </a:extLst>
              </p:cNvPr>
              <p:cNvSpPr txBox="1"/>
              <p:nvPr/>
            </p:nvSpPr>
            <p:spPr>
              <a:xfrm>
                <a:off x="50551" y="38100"/>
                <a:ext cx="438000" cy="698400"/>
              </a:xfrm>
              <a:prstGeom prst="rect">
                <a:avLst/>
              </a:prstGeom>
              <a:noFill/>
              <a:ln>
                <a:noFill/>
              </a:ln>
            </p:spPr>
            <p:txBody>
              <a:bodyPr spcFirstLastPara="1" wrap="square" lIns="23044" tIns="23044" rIns="23044" bIns="23044" anchor="ctr" anchorCtr="0">
                <a:noAutofit/>
              </a:bodyPr>
              <a:lstStyle/>
              <a:p>
                <a:pPr marL="0" marR="0" lvl="0" indent="0" algn="ctr" defTabSz="685800" rtl="0" eaLnBrk="1" fontAlgn="auto" latinLnBrk="0" hangingPunct="1">
                  <a:lnSpc>
                    <a:spcPct val="186666"/>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9" name="Google Shape;4233;g6fc5e57640033937_97">
              <a:extLst>
                <a:ext uri="{FF2B5EF4-FFF2-40B4-BE49-F238E27FC236}">
                  <a16:creationId xmlns:a16="http://schemas.microsoft.com/office/drawing/2014/main" id="{8C7DB31A-6583-1E46-5218-87FA6B5F6F34}"/>
                </a:ext>
              </a:extLst>
            </p:cNvPr>
            <p:cNvGrpSpPr/>
            <p:nvPr/>
          </p:nvGrpSpPr>
          <p:grpSpPr>
            <a:xfrm rot="-10252399">
              <a:off x="2536888" y="3893353"/>
              <a:ext cx="660822" cy="1023257"/>
              <a:chOff x="0" y="0"/>
              <a:chExt cx="556656" cy="861959"/>
            </a:xfrm>
          </p:grpSpPr>
          <p:sp>
            <p:nvSpPr>
              <p:cNvPr id="19" name="Google Shape;4234;g6fc5e57640033937_97">
                <a:extLst>
                  <a:ext uri="{FF2B5EF4-FFF2-40B4-BE49-F238E27FC236}">
                    <a16:creationId xmlns:a16="http://schemas.microsoft.com/office/drawing/2014/main" id="{8848E200-5F2F-7196-D164-DCAD4F548B6D}"/>
                  </a:ext>
                </a:extLst>
              </p:cNvPr>
              <p:cNvSpPr/>
              <p:nvPr/>
            </p:nvSpPr>
            <p:spPr>
              <a:xfrm>
                <a:off x="0" y="0"/>
                <a:ext cx="556656" cy="861959"/>
              </a:xfrm>
              <a:custGeom>
                <a:avLst/>
                <a:gdLst/>
                <a:ahLst/>
                <a:cxnLst/>
                <a:rect l="l" t="t" r="r" b="b"/>
                <a:pathLst>
                  <a:path w="556656" h="861959" extrusionOk="0">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0" name="Google Shape;4235;g6fc5e57640033937_97">
                <a:extLst>
                  <a:ext uri="{FF2B5EF4-FFF2-40B4-BE49-F238E27FC236}">
                    <a16:creationId xmlns:a16="http://schemas.microsoft.com/office/drawing/2014/main" id="{DCC6247B-A6B2-A996-ADC2-705762673F88}"/>
                  </a:ext>
                </a:extLst>
              </p:cNvPr>
              <p:cNvSpPr txBox="1"/>
              <p:nvPr/>
            </p:nvSpPr>
            <p:spPr>
              <a:xfrm>
                <a:off x="52187" y="42709"/>
                <a:ext cx="452400" cy="738300"/>
              </a:xfrm>
              <a:prstGeom prst="rect">
                <a:avLst/>
              </a:prstGeom>
              <a:noFill/>
              <a:ln>
                <a:noFill/>
              </a:ln>
            </p:spPr>
            <p:txBody>
              <a:bodyPr spcFirstLastPara="1" wrap="square" lIns="23044" tIns="23044" rIns="23044" bIns="23044" anchor="ctr" anchorCtr="0">
                <a:noAutofit/>
              </a:bodyPr>
              <a:lstStyle/>
              <a:p>
                <a:pPr marL="0" marR="0" lvl="0" indent="0" algn="ctr" defTabSz="685800" rtl="0" eaLnBrk="1" fontAlgn="auto" latinLnBrk="0" hangingPunct="1">
                  <a:lnSpc>
                    <a:spcPct val="186666"/>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0" name="Google Shape;4236;g6fc5e57640033937_97">
              <a:extLst>
                <a:ext uri="{FF2B5EF4-FFF2-40B4-BE49-F238E27FC236}">
                  <a16:creationId xmlns:a16="http://schemas.microsoft.com/office/drawing/2014/main" id="{043D5B72-73F9-29E3-6A94-AD2E0353285A}"/>
                </a:ext>
              </a:extLst>
            </p:cNvPr>
            <p:cNvGrpSpPr/>
            <p:nvPr/>
          </p:nvGrpSpPr>
          <p:grpSpPr>
            <a:xfrm rot="-549759">
              <a:off x="1654702" y="3898022"/>
              <a:ext cx="664893" cy="1018079"/>
              <a:chOff x="0" y="0"/>
              <a:chExt cx="556656" cy="852348"/>
            </a:xfrm>
          </p:grpSpPr>
          <p:sp>
            <p:nvSpPr>
              <p:cNvPr id="17" name="Google Shape;4237;g6fc5e57640033937_97">
                <a:extLst>
                  <a:ext uri="{FF2B5EF4-FFF2-40B4-BE49-F238E27FC236}">
                    <a16:creationId xmlns:a16="http://schemas.microsoft.com/office/drawing/2014/main" id="{4203E040-0979-E6CB-30B2-D00236DDBF4D}"/>
                  </a:ext>
                </a:extLst>
              </p:cNvPr>
              <p:cNvSpPr/>
              <p:nvPr/>
            </p:nvSpPr>
            <p:spPr>
              <a:xfrm>
                <a:off x="0" y="0"/>
                <a:ext cx="556656" cy="852348"/>
              </a:xfrm>
              <a:custGeom>
                <a:avLst/>
                <a:gdLst/>
                <a:ahLst/>
                <a:cxnLst/>
                <a:rect l="l" t="t" r="r" b="b"/>
                <a:pathLst>
                  <a:path w="556656" h="852348" extrusionOk="0">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8" name="Google Shape;4238;g6fc5e57640033937_97">
                <a:extLst>
                  <a:ext uri="{FF2B5EF4-FFF2-40B4-BE49-F238E27FC236}">
                    <a16:creationId xmlns:a16="http://schemas.microsoft.com/office/drawing/2014/main" id="{5856191D-12B6-3571-D2B2-5D668C6B9DE3}"/>
                  </a:ext>
                </a:extLst>
              </p:cNvPr>
              <p:cNvSpPr txBox="1"/>
              <p:nvPr/>
            </p:nvSpPr>
            <p:spPr>
              <a:xfrm>
                <a:off x="52187" y="41808"/>
                <a:ext cx="452400" cy="730500"/>
              </a:xfrm>
              <a:prstGeom prst="rect">
                <a:avLst/>
              </a:prstGeom>
              <a:noFill/>
              <a:ln>
                <a:noFill/>
              </a:ln>
            </p:spPr>
            <p:txBody>
              <a:bodyPr spcFirstLastPara="1" wrap="square" lIns="23044" tIns="23044" rIns="23044" bIns="23044" anchor="ctr" anchorCtr="0">
                <a:noAutofit/>
              </a:bodyPr>
              <a:lstStyle/>
              <a:p>
                <a:pPr marL="0" marR="0" lvl="0" indent="0" algn="ctr" defTabSz="685800" rtl="0" eaLnBrk="1" fontAlgn="auto" latinLnBrk="0" hangingPunct="1">
                  <a:lnSpc>
                    <a:spcPct val="186666"/>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1" name="Google Shape;4239;g6fc5e57640033937_97">
              <a:extLst>
                <a:ext uri="{FF2B5EF4-FFF2-40B4-BE49-F238E27FC236}">
                  <a16:creationId xmlns:a16="http://schemas.microsoft.com/office/drawing/2014/main" id="{EFC0C658-CD43-FB1E-1128-AFAB2D7ABACB}"/>
                </a:ext>
              </a:extLst>
            </p:cNvPr>
            <p:cNvGrpSpPr/>
            <p:nvPr/>
          </p:nvGrpSpPr>
          <p:grpSpPr>
            <a:xfrm>
              <a:off x="2340308" y="3036586"/>
              <a:ext cx="168194" cy="251461"/>
              <a:chOff x="0" y="0"/>
              <a:chExt cx="799400" cy="1195156"/>
            </a:xfrm>
          </p:grpSpPr>
          <p:sp>
            <p:nvSpPr>
              <p:cNvPr id="15" name="Google Shape;4240;g6fc5e57640033937_97">
                <a:extLst>
                  <a:ext uri="{FF2B5EF4-FFF2-40B4-BE49-F238E27FC236}">
                    <a16:creationId xmlns:a16="http://schemas.microsoft.com/office/drawing/2014/main" id="{297D98C2-8CE7-B8F8-A63C-B2DD5814975A}"/>
                  </a:ext>
                </a:extLst>
              </p:cNvPr>
              <p:cNvSpPr/>
              <p:nvPr/>
            </p:nvSpPr>
            <p:spPr>
              <a:xfrm>
                <a:off x="0" y="0"/>
                <a:ext cx="799400" cy="1195156"/>
              </a:xfrm>
              <a:custGeom>
                <a:avLst/>
                <a:gdLst/>
                <a:ahLst/>
                <a:cxnLst/>
                <a:rect l="l" t="t" r="r" b="b"/>
                <a:pathLst>
                  <a:path w="799400" h="1195156" extrusionOk="0">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4241;g6fc5e57640033937_97">
                <a:extLst>
                  <a:ext uri="{FF2B5EF4-FFF2-40B4-BE49-F238E27FC236}">
                    <a16:creationId xmlns:a16="http://schemas.microsoft.com/office/drawing/2014/main" id="{C867AE17-5C1A-47E9-22D6-7736EF2366BE}"/>
                  </a:ext>
                </a:extLst>
              </p:cNvPr>
              <p:cNvSpPr txBox="1"/>
              <p:nvPr/>
            </p:nvSpPr>
            <p:spPr>
              <a:xfrm>
                <a:off x="74944" y="64421"/>
                <a:ext cx="649500" cy="1018800"/>
              </a:xfrm>
              <a:prstGeom prst="rect">
                <a:avLst/>
              </a:prstGeom>
              <a:noFill/>
              <a:ln>
                <a:noFill/>
              </a:ln>
            </p:spPr>
            <p:txBody>
              <a:bodyPr spcFirstLastPara="1" wrap="square" lIns="25406" tIns="25406" rIns="25406" bIns="25406" anchor="ctr" anchorCtr="0">
                <a:noAutofit/>
              </a:bodyPr>
              <a:lstStyle/>
              <a:p>
                <a:pPr marL="0" marR="0" lvl="0" indent="0" algn="ctr" defTabSz="685800" rtl="0" eaLnBrk="1" fontAlgn="auto" latinLnBrk="0" hangingPunct="1">
                  <a:lnSpc>
                    <a:spcPct val="140000"/>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2" name="Google Shape;4242;g6fc5e57640033937_97">
              <a:extLst>
                <a:ext uri="{FF2B5EF4-FFF2-40B4-BE49-F238E27FC236}">
                  <a16:creationId xmlns:a16="http://schemas.microsoft.com/office/drawing/2014/main" id="{ECC1E2B4-F5AB-2D2D-B18F-768D31D26087}"/>
                </a:ext>
              </a:extLst>
            </p:cNvPr>
            <p:cNvGrpSpPr/>
            <p:nvPr/>
          </p:nvGrpSpPr>
          <p:grpSpPr>
            <a:xfrm>
              <a:off x="2397685" y="3136562"/>
              <a:ext cx="51532" cy="51532"/>
              <a:chOff x="0" y="0"/>
              <a:chExt cx="812800" cy="812800"/>
            </a:xfrm>
          </p:grpSpPr>
          <p:sp>
            <p:nvSpPr>
              <p:cNvPr id="13" name="Google Shape;4243;g6fc5e57640033937_97">
                <a:extLst>
                  <a:ext uri="{FF2B5EF4-FFF2-40B4-BE49-F238E27FC236}">
                    <a16:creationId xmlns:a16="http://schemas.microsoft.com/office/drawing/2014/main" id="{5E90D273-390D-1B98-0127-23A386C94A79}"/>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4244;g6fc5e57640033937_97">
                <a:extLst>
                  <a:ext uri="{FF2B5EF4-FFF2-40B4-BE49-F238E27FC236}">
                    <a16:creationId xmlns:a16="http://schemas.microsoft.com/office/drawing/2014/main" id="{53A8C660-99A5-0A23-B66B-20B81022BD5D}"/>
                  </a:ext>
                </a:extLst>
              </p:cNvPr>
              <p:cNvSpPr txBox="1"/>
              <p:nvPr/>
            </p:nvSpPr>
            <p:spPr>
              <a:xfrm>
                <a:off x="76200" y="28575"/>
                <a:ext cx="660300" cy="708000"/>
              </a:xfrm>
              <a:prstGeom prst="rect">
                <a:avLst/>
              </a:prstGeom>
              <a:noFill/>
              <a:ln>
                <a:noFill/>
              </a:ln>
            </p:spPr>
            <p:txBody>
              <a:bodyPr spcFirstLastPara="1" wrap="square" lIns="25406" tIns="25406" rIns="25406" bIns="25406" anchor="ctr" anchorCtr="0">
                <a:noAutofit/>
              </a:bodyPr>
              <a:lstStyle/>
              <a:p>
                <a:pPr marL="0" marR="0" lvl="0" indent="0" algn="ctr" defTabSz="685800" rtl="0" eaLnBrk="1" fontAlgn="auto" latinLnBrk="0" hangingPunct="1">
                  <a:lnSpc>
                    <a:spcPct val="140000"/>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spTree>
    <p:extLst>
      <p:ext uri="{BB962C8B-B14F-4D97-AF65-F5344CB8AC3E}">
        <p14:creationId xmlns:p14="http://schemas.microsoft.com/office/powerpoint/2010/main" val="3203797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34F1-1861-C579-DDF4-50E9379B150B}"/>
              </a:ext>
            </a:extLst>
          </p:cNvPr>
          <p:cNvSpPr>
            <a:spLocks noGrp="1"/>
          </p:cNvSpPr>
          <p:nvPr>
            <p:ph type="ctrTitle"/>
          </p:nvPr>
        </p:nvSpPr>
        <p:spPr>
          <a:xfrm>
            <a:off x="576072" y="679513"/>
            <a:ext cx="7772400" cy="962153"/>
          </a:xfrm>
        </p:spPr>
        <p:txBody>
          <a:bodyPr/>
          <a:lstStyle/>
          <a:p>
            <a:r>
              <a:rPr lang="en-US" sz="4400" b="1" dirty="0">
                <a:solidFill>
                  <a:schemeClr val="accent3"/>
                </a:solidFill>
                <a:latin typeface="Century Gothic" panose="020B0502020202020204" pitchFamily="34" charset="0"/>
              </a:rPr>
              <a:t>Module 6 Units</a:t>
            </a:r>
          </a:p>
        </p:txBody>
      </p:sp>
      <p:sp>
        <p:nvSpPr>
          <p:cNvPr id="3" name="Subtitle 2">
            <a:extLst>
              <a:ext uri="{FF2B5EF4-FFF2-40B4-BE49-F238E27FC236}">
                <a16:creationId xmlns:a16="http://schemas.microsoft.com/office/drawing/2014/main" id="{FE0F5AA8-0F36-8815-4137-1ECB3A84F943}"/>
              </a:ext>
            </a:extLst>
          </p:cNvPr>
          <p:cNvSpPr>
            <a:spLocks noGrp="1"/>
          </p:cNvSpPr>
          <p:nvPr>
            <p:ph type="subTitle" idx="1"/>
          </p:nvPr>
        </p:nvSpPr>
        <p:spPr>
          <a:xfrm>
            <a:off x="1143000" y="1993392"/>
            <a:ext cx="6858000" cy="3264408"/>
          </a:xfrm>
        </p:spPr>
        <p:txBody>
          <a:bodyPr/>
          <a:lstStyle/>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1: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Overview, mechanism of action and effectiveness of Lenacapavir for PrEP  </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2: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Preparation &amp; Administration of Lenacapavir</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3: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ea typeface="Century Gothic"/>
                <a:cs typeface="Century Gothic"/>
                <a:sym typeface="Poppins"/>
              </a:rPr>
              <a:t>Pharmacokinetics &amp; Dosing for Lenacapavir</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4: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Lenacapavir Contraindications</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5: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Transitioning from Lenacapavir to other PrEP Products</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6: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Summary of Module 6</a:t>
            </a:r>
          </a:p>
          <a:p>
            <a:endParaRPr lang="en-US" dirty="0"/>
          </a:p>
        </p:txBody>
      </p:sp>
    </p:spTree>
    <p:extLst>
      <p:ext uri="{BB962C8B-B14F-4D97-AF65-F5344CB8AC3E}">
        <p14:creationId xmlns:p14="http://schemas.microsoft.com/office/powerpoint/2010/main" val="340717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672EA-714C-1A81-EF27-0C72E1F2A8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FCFA89-719B-3BCA-2C5C-219AD640BC37}"/>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Steps in Administering Lenacapavir</a:t>
            </a:r>
          </a:p>
        </p:txBody>
      </p:sp>
      <p:sp>
        <p:nvSpPr>
          <p:cNvPr id="6" name="TextBox 5">
            <a:extLst>
              <a:ext uri="{FF2B5EF4-FFF2-40B4-BE49-F238E27FC236}">
                <a16:creationId xmlns:a16="http://schemas.microsoft.com/office/drawing/2014/main" id="{E96C4999-7BF8-5317-B582-48E9D5515327}"/>
              </a:ext>
            </a:extLst>
          </p:cNvPr>
          <p:cNvSpPr txBox="1"/>
          <p:nvPr/>
        </p:nvSpPr>
        <p:spPr>
          <a:xfrm>
            <a:off x="598607" y="2367856"/>
            <a:ext cx="4457615" cy="3847207"/>
          </a:xfrm>
          <a:prstGeom prst="rect">
            <a:avLst/>
          </a:prstGeom>
          <a:noFill/>
        </p:spPr>
        <p:txBody>
          <a:bodyPr wrap="square">
            <a:spAutoFit/>
          </a:bodyPr>
          <a:lstStyle/>
          <a:p>
            <a:pPr marL="85725" marR="0" lvl="0" algn="l" defTabSz="457200" rtl="0" eaLnBrk="1" fontAlgn="auto" latinLnBrk="0" hangingPunct="1">
              <a:lnSpc>
                <a:spcPct val="100000"/>
              </a:lnSpc>
              <a:spcBef>
                <a:spcPts val="600"/>
              </a:spcBef>
              <a:spcAft>
                <a:spcPts val="600"/>
              </a:spcAft>
              <a:buClr>
                <a:prstClr val="black"/>
              </a:buClr>
              <a:buSzPts val="1800"/>
              <a:tabLst/>
              <a:defRPr/>
            </a:pPr>
            <a:r>
              <a:rPr kumimoji="0" lang="en-US" sz="2400" b="0" i="0" u="none" strike="noStrike" kern="1200" cap="none" spc="0" normalizeH="0" baseline="0" noProof="0" dirty="0">
                <a:ln>
                  <a:noFill/>
                </a:ln>
                <a:solidFill>
                  <a:prstClr val="black"/>
                </a:solidFill>
                <a:effectLst/>
                <a:uLnTx/>
                <a:uFillTx/>
                <a:latin typeface="Century Gothic"/>
                <a:ea typeface="+mn-ea"/>
                <a:cs typeface="+mn-cs"/>
              </a:rPr>
              <a:t>The following injection steps should be completed once the injection site has been determined. As with other types of injections, clean the target area for injection by wiping with an alcohol wipe, using appropriate aseptic technique.</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grpSp>
        <p:nvGrpSpPr>
          <p:cNvPr id="4" name="Google Shape;4225;g6fc5e57640033937_97">
            <a:extLst>
              <a:ext uri="{FF2B5EF4-FFF2-40B4-BE49-F238E27FC236}">
                <a16:creationId xmlns:a16="http://schemas.microsoft.com/office/drawing/2014/main" id="{9B5A0515-7B36-79CD-5BFF-03991BC5B496}"/>
              </a:ext>
            </a:extLst>
          </p:cNvPr>
          <p:cNvGrpSpPr/>
          <p:nvPr/>
        </p:nvGrpSpPr>
        <p:grpSpPr>
          <a:xfrm>
            <a:off x="5996014" y="2334078"/>
            <a:ext cx="2334170" cy="3447098"/>
            <a:chOff x="0" y="-127542"/>
            <a:chExt cx="4795410" cy="7221335"/>
          </a:xfrm>
        </p:grpSpPr>
        <p:grpSp>
          <p:nvGrpSpPr>
            <p:cNvPr id="5" name="Google Shape;4226;g6fc5e57640033937_97">
              <a:extLst>
                <a:ext uri="{FF2B5EF4-FFF2-40B4-BE49-F238E27FC236}">
                  <a16:creationId xmlns:a16="http://schemas.microsoft.com/office/drawing/2014/main" id="{9A36E81C-5F19-E0D8-F67F-AC98E8FD50FF}"/>
                </a:ext>
              </a:extLst>
            </p:cNvPr>
            <p:cNvGrpSpPr/>
            <p:nvPr/>
          </p:nvGrpSpPr>
          <p:grpSpPr>
            <a:xfrm>
              <a:off x="0" y="-127542"/>
              <a:ext cx="4795410" cy="7221335"/>
              <a:chOff x="0" y="-28575"/>
              <a:chExt cx="1074385" cy="1617900"/>
            </a:xfrm>
          </p:grpSpPr>
          <p:sp>
            <p:nvSpPr>
              <p:cNvPr id="23" name="Google Shape;4227;g6fc5e57640033937_97">
                <a:extLst>
                  <a:ext uri="{FF2B5EF4-FFF2-40B4-BE49-F238E27FC236}">
                    <a16:creationId xmlns:a16="http://schemas.microsoft.com/office/drawing/2014/main" id="{9703AD0A-9080-71B6-86EC-FB572859C666}"/>
                  </a:ext>
                </a:extLst>
              </p:cNvPr>
              <p:cNvSpPr/>
              <p:nvPr/>
            </p:nvSpPr>
            <p:spPr>
              <a:xfrm>
                <a:off x="0" y="0"/>
                <a:ext cx="1074385" cy="1589308"/>
              </a:xfrm>
              <a:custGeom>
                <a:avLst/>
                <a:gdLst/>
                <a:ahLst/>
                <a:cxnLst/>
                <a:rect l="l" t="t" r="r" b="b"/>
                <a:pathLst>
                  <a:path w="1074385" h="1589308" extrusionOk="0">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372"/>
                </a:srgbClr>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Google Shape;4228;g6fc5e57640033937_97">
                <a:extLst>
                  <a:ext uri="{FF2B5EF4-FFF2-40B4-BE49-F238E27FC236}">
                    <a16:creationId xmlns:a16="http://schemas.microsoft.com/office/drawing/2014/main" id="{55A8655F-C56D-3E07-18B9-E18E6C85F009}"/>
                  </a:ext>
                </a:extLst>
              </p:cNvPr>
              <p:cNvSpPr txBox="1"/>
              <p:nvPr/>
            </p:nvSpPr>
            <p:spPr>
              <a:xfrm>
                <a:off x="0" y="-28575"/>
                <a:ext cx="1074300" cy="1617900"/>
              </a:xfrm>
              <a:prstGeom prst="rect">
                <a:avLst/>
              </a:prstGeom>
              <a:noFill/>
              <a:ln>
                <a:noFill/>
              </a:ln>
            </p:spPr>
            <p:txBody>
              <a:bodyPr spcFirstLastPara="1" wrap="square" lIns="22519" tIns="22519" rIns="22519" bIns="22519" anchor="ctr" anchorCtr="0">
                <a:noAutofit/>
              </a:bodyPr>
              <a:lstStyle/>
              <a:p>
                <a:pPr marL="0" marR="0" lvl="0" indent="0" algn="ctr" defTabSz="685800" rtl="0" eaLnBrk="1" fontAlgn="auto" latinLnBrk="0" hangingPunct="1">
                  <a:lnSpc>
                    <a:spcPct val="117944"/>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sp>
          <p:nvSpPr>
            <p:cNvPr id="7" name="Google Shape;4229;g6fc5e57640033937_97">
              <a:extLst>
                <a:ext uri="{FF2B5EF4-FFF2-40B4-BE49-F238E27FC236}">
                  <a16:creationId xmlns:a16="http://schemas.microsoft.com/office/drawing/2014/main" id="{9D77A1B0-B273-0BD0-8805-268AB5A30159}"/>
                </a:ext>
              </a:extLst>
            </p:cNvPr>
            <p:cNvSpPr/>
            <p:nvPr/>
          </p:nvSpPr>
          <p:spPr>
            <a:xfrm>
              <a:off x="1256694" y="523852"/>
              <a:ext cx="2675792" cy="6397950"/>
            </a:xfrm>
            <a:custGeom>
              <a:avLst/>
              <a:gdLst/>
              <a:ahLst/>
              <a:cxnLst/>
              <a:rect l="l" t="t" r="r" b="b"/>
              <a:pathLst>
                <a:path w="2675792" h="6397950" extrusionOk="0">
                  <a:moveTo>
                    <a:pt x="0" y="0"/>
                  </a:moveTo>
                  <a:lnTo>
                    <a:pt x="2675792" y="0"/>
                  </a:lnTo>
                  <a:lnTo>
                    <a:pt x="2675792" y="6397951"/>
                  </a:lnTo>
                  <a:lnTo>
                    <a:pt x="0" y="6397951"/>
                  </a:lnTo>
                  <a:lnTo>
                    <a:pt x="0" y="0"/>
                  </a:lnTo>
                  <a:close/>
                </a:path>
              </a:pathLst>
            </a:custGeom>
            <a:blipFill rotWithShape="1">
              <a:blip r:embed="rId2">
                <a:alphaModFix/>
              </a:blip>
              <a:stretch>
                <a:fillRect r="-97855"/>
              </a:stretch>
            </a:blipFill>
            <a:ln>
              <a:noFill/>
            </a:ln>
          </p:spPr>
          <p:txBody>
            <a:bodyPr spcFirstLastPara="1" wrap="square" lIns="68569" tIns="34275" rIns="68569" bIns="34275" anchor="t"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nvGrpSpPr>
            <p:cNvPr id="8" name="Google Shape;4230;g6fc5e57640033937_97">
              <a:extLst>
                <a:ext uri="{FF2B5EF4-FFF2-40B4-BE49-F238E27FC236}">
                  <a16:creationId xmlns:a16="http://schemas.microsoft.com/office/drawing/2014/main" id="{731212C5-78BE-5B02-DB3C-B40C53E68717}"/>
                </a:ext>
              </a:extLst>
            </p:cNvPr>
            <p:cNvGrpSpPr/>
            <p:nvPr/>
          </p:nvGrpSpPr>
          <p:grpSpPr>
            <a:xfrm rot="5479037">
              <a:off x="2037188" y="2563114"/>
              <a:ext cx="774021" cy="1166758"/>
              <a:chOff x="0" y="0"/>
              <a:chExt cx="539207" cy="812800"/>
            </a:xfrm>
          </p:grpSpPr>
          <p:sp>
            <p:nvSpPr>
              <p:cNvPr id="21" name="Google Shape;4231;g6fc5e57640033937_97">
                <a:extLst>
                  <a:ext uri="{FF2B5EF4-FFF2-40B4-BE49-F238E27FC236}">
                    <a16:creationId xmlns:a16="http://schemas.microsoft.com/office/drawing/2014/main" id="{C7ADAAC7-0CF6-255C-08EF-FE998A893656}"/>
                  </a:ext>
                </a:extLst>
              </p:cNvPr>
              <p:cNvSpPr/>
              <p:nvPr/>
            </p:nvSpPr>
            <p:spPr>
              <a:xfrm>
                <a:off x="0" y="0"/>
                <a:ext cx="539207" cy="812800"/>
              </a:xfrm>
              <a:custGeom>
                <a:avLst/>
                <a:gdLst/>
                <a:ahLst/>
                <a:cxnLst/>
                <a:rect l="l" t="t" r="r" b="b"/>
                <a:pathLst>
                  <a:path w="539207" h="812800" extrusionOk="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Google Shape;4232;g6fc5e57640033937_97">
                <a:extLst>
                  <a:ext uri="{FF2B5EF4-FFF2-40B4-BE49-F238E27FC236}">
                    <a16:creationId xmlns:a16="http://schemas.microsoft.com/office/drawing/2014/main" id="{59DCE56C-3282-7A55-8FC8-09C53A510F1D}"/>
                  </a:ext>
                </a:extLst>
              </p:cNvPr>
              <p:cNvSpPr txBox="1"/>
              <p:nvPr/>
            </p:nvSpPr>
            <p:spPr>
              <a:xfrm>
                <a:off x="50551" y="38100"/>
                <a:ext cx="438000" cy="698400"/>
              </a:xfrm>
              <a:prstGeom prst="rect">
                <a:avLst/>
              </a:prstGeom>
              <a:noFill/>
              <a:ln>
                <a:noFill/>
              </a:ln>
            </p:spPr>
            <p:txBody>
              <a:bodyPr spcFirstLastPara="1" wrap="square" lIns="23044" tIns="23044" rIns="23044" bIns="23044" anchor="ctr" anchorCtr="0">
                <a:noAutofit/>
              </a:bodyPr>
              <a:lstStyle/>
              <a:p>
                <a:pPr marL="0" marR="0" lvl="0" indent="0" algn="ctr" defTabSz="685800" rtl="0" eaLnBrk="1" fontAlgn="auto" latinLnBrk="0" hangingPunct="1">
                  <a:lnSpc>
                    <a:spcPct val="186666"/>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9" name="Google Shape;4233;g6fc5e57640033937_97">
              <a:extLst>
                <a:ext uri="{FF2B5EF4-FFF2-40B4-BE49-F238E27FC236}">
                  <a16:creationId xmlns:a16="http://schemas.microsoft.com/office/drawing/2014/main" id="{1222B947-CD08-B405-1E81-D34D79151EE5}"/>
                </a:ext>
              </a:extLst>
            </p:cNvPr>
            <p:cNvGrpSpPr/>
            <p:nvPr/>
          </p:nvGrpSpPr>
          <p:grpSpPr>
            <a:xfrm rot="-10252399">
              <a:off x="2536888" y="3893353"/>
              <a:ext cx="660822" cy="1023257"/>
              <a:chOff x="0" y="0"/>
              <a:chExt cx="556656" cy="861959"/>
            </a:xfrm>
          </p:grpSpPr>
          <p:sp>
            <p:nvSpPr>
              <p:cNvPr id="19" name="Google Shape;4234;g6fc5e57640033937_97">
                <a:extLst>
                  <a:ext uri="{FF2B5EF4-FFF2-40B4-BE49-F238E27FC236}">
                    <a16:creationId xmlns:a16="http://schemas.microsoft.com/office/drawing/2014/main" id="{41DC3437-65C3-A147-253E-9963A40F6808}"/>
                  </a:ext>
                </a:extLst>
              </p:cNvPr>
              <p:cNvSpPr/>
              <p:nvPr/>
            </p:nvSpPr>
            <p:spPr>
              <a:xfrm>
                <a:off x="0" y="0"/>
                <a:ext cx="556656" cy="861959"/>
              </a:xfrm>
              <a:custGeom>
                <a:avLst/>
                <a:gdLst/>
                <a:ahLst/>
                <a:cxnLst/>
                <a:rect l="l" t="t" r="r" b="b"/>
                <a:pathLst>
                  <a:path w="556656" h="861959" extrusionOk="0">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0" name="Google Shape;4235;g6fc5e57640033937_97">
                <a:extLst>
                  <a:ext uri="{FF2B5EF4-FFF2-40B4-BE49-F238E27FC236}">
                    <a16:creationId xmlns:a16="http://schemas.microsoft.com/office/drawing/2014/main" id="{B6A2BDE3-B2BB-E1BB-53FB-11AEF82260F0}"/>
                  </a:ext>
                </a:extLst>
              </p:cNvPr>
              <p:cNvSpPr txBox="1"/>
              <p:nvPr/>
            </p:nvSpPr>
            <p:spPr>
              <a:xfrm>
                <a:off x="52187" y="42709"/>
                <a:ext cx="452400" cy="738300"/>
              </a:xfrm>
              <a:prstGeom prst="rect">
                <a:avLst/>
              </a:prstGeom>
              <a:noFill/>
              <a:ln>
                <a:noFill/>
              </a:ln>
            </p:spPr>
            <p:txBody>
              <a:bodyPr spcFirstLastPara="1" wrap="square" lIns="23044" tIns="23044" rIns="23044" bIns="23044" anchor="ctr" anchorCtr="0">
                <a:noAutofit/>
              </a:bodyPr>
              <a:lstStyle/>
              <a:p>
                <a:pPr marL="0" marR="0" lvl="0" indent="0" algn="ctr" defTabSz="685800" rtl="0" eaLnBrk="1" fontAlgn="auto" latinLnBrk="0" hangingPunct="1">
                  <a:lnSpc>
                    <a:spcPct val="186666"/>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0" name="Google Shape;4236;g6fc5e57640033937_97">
              <a:extLst>
                <a:ext uri="{FF2B5EF4-FFF2-40B4-BE49-F238E27FC236}">
                  <a16:creationId xmlns:a16="http://schemas.microsoft.com/office/drawing/2014/main" id="{AD5D953A-AFFF-EB24-680F-E1429345F9DF}"/>
                </a:ext>
              </a:extLst>
            </p:cNvPr>
            <p:cNvGrpSpPr/>
            <p:nvPr/>
          </p:nvGrpSpPr>
          <p:grpSpPr>
            <a:xfrm rot="-549759">
              <a:off x="1654702" y="3898022"/>
              <a:ext cx="664893" cy="1018079"/>
              <a:chOff x="0" y="0"/>
              <a:chExt cx="556656" cy="852348"/>
            </a:xfrm>
          </p:grpSpPr>
          <p:sp>
            <p:nvSpPr>
              <p:cNvPr id="17" name="Google Shape;4237;g6fc5e57640033937_97">
                <a:extLst>
                  <a:ext uri="{FF2B5EF4-FFF2-40B4-BE49-F238E27FC236}">
                    <a16:creationId xmlns:a16="http://schemas.microsoft.com/office/drawing/2014/main" id="{A15CAD67-F20B-BC5F-C63C-0EA06879D2A5}"/>
                  </a:ext>
                </a:extLst>
              </p:cNvPr>
              <p:cNvSpPr/>
              <p:nvPr/>
            </p:nvSpPr>
            <p:spPr>
              <a:xfrm>
                <a:off x="0" y="0"/>
                <a:ext cx="556656" cy="852348"/>
              </a:xfrm>
              <a:custGeom>
                <a:avLst/>
                <a:gdLst/>
                <a:ahLst/>
                <a:cxnLst/>
                <a:rect l="l" t="t" r="r" b="b"/>
                <a:pathLst>
                  <a:path w="556656" h="852348" extrusionOk="0">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8" name="Google Shape;4238;g6fc5e57640033937_97">
                <a:extLst>
                  <a:ext uri="{FF2B5EF4-FFF2-40B4-BE49-F238E27FC236}">
                    <a16:creationId xmlns:a16="http://schemas.microsoft.com/office/drawing/2014/main" id="{382BB90A-1B8E-4A5C-86C5-BED65D2BC87F}"/>
                  </a:ext>
                </a:extLst>
              </p:cNvPr>
              <p:cNvSpPr txBox="1"/>
              <p:nvPr/>
            </p:nvSpPr>
            <p:spPr>
              <a:xfrm>
                <a:off x="52187" y="41808"/>
                <a:ext cx="452400" cy="730500"/>
              </a:xfrm>
              <a:prstGeom prst="rect">
                <a:avLst/>
              </a:prstGeom>
              <a:noFill/>
              <a:ln>
                <a:noFill/>
              </a:ln>
            </p:spPr>
            <p:txBody>
              <a:bodyPr spcFirstLastPara="1" wrap="square" lIns="23044" tIns="23044" rIns="23044" bIns="23044" anchor="ctr" anchorCtr="0">
                <a:noAutofit/>
              </a:bodyPr>
              <a:lstStyle/>
              <a:p>
                <a:pPr marL="0" marR="0" lvl="0" indent="0" algn="ctr" defTabSz="685800" rtl="0" eaLnBrk="1" fontAlgn="auto" latinLnBrk="0" hangingPunct="1">
                  <a:lnSpc>
                    <a:spcPct val="186666"/>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1" name="Google Shape;4239;g6fc5e57640033937_97">
              <a:extLst>
                <a:ext uri="{FF2B5EF4-FFF2-40B4-BE49-F238E27FC236}">
                  <a16:creationId xmlns:a16="http://schemas.microsoft.com/office/drawing/2014/main" id="{EA7F1805-446A-9196-B9AB-486861F1066F}"/>
                </a:ext>
              </a:extLst>
            </p:cNvPr>
            <p:cNvGrpSpPr/>
            <p:nvPr/>
          </p:nvGrpSpPr>
          <p:grpSpPr>
            <a:xfrm>
              <a:off x="2340308" y="3036586"/>
              <a:ext cx="168194" cy="251461"/>
              <a:chOff x="0" y="0"/>
              <a:chExt cx="799400" cy="1195156"/>
            </a:xfrm>
          </p:grpSpPr>
          <p:sp>
            <p:nvSpPr>
              <p:cNvPr id="15" name="Google Shape;4240;g6fc5e57640033937_97">
                <a:extLst>
                  <a:ext uri="{FF2B5EF4-FFF2-40B4-BE49-F238E27FC236}">
                    <a16:creationId xmlns:a16="http://schemas.microsoft.com/office/drawing/2014/main" id="{6197A05A-EFC9-F967-5E76-B0D01EACD6D6}"/>
                  </a:ext>
                </a:extLst>
              </p:cNvPr>
              <p:cNvSpPr/>
              <p:nvPr/>
            </p:nvSpPr>
            <p:spPr>
              <a:xfrm>
                <a:off x="0" y="0"/>
                <a:ext cx="799400" cy="1195156"/>
              </a:xfrm>
              <a:custGeom>
                <a:avLst/>
                <a:gdLst/>
                <a:ahLst/>
                <a:cxnLst/>
                <a:rect l="l" t="t" r="r" b="b"/>
                <a:pathLst>
                  <a:path w="799400" h="1195156" extrusionOk="0">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6" name="Google Shape;4241;g6fc5e57640033937_97">
                <a:extLst>
                  <a:ext uri="{FF2B5EF4-FFF2-40B4-BE49-F238E27FC236}">
                    <a16:creationId xmlns:a16="http://schemas.microsoft.com/office/drawing/2014/main" id="{A5D66C99-FCD5-8FAB-D2B0-BAC4C8E8347D}"/>
                  </a:ext>
                </a:extLst>
              </p:cNvPr>
              <p:cNvSpPr txBox="1"/>
              <p:nvPr/>
            </p:nvSpPr>
            <p:spPr>
              <a:xfrm>
                <a:off x="74944" y="64421"/>
                <a:ext cx="649500" cy="1018800"/>
              </a:xfrm>
              <a:prstGeom prst="rect">
                <a:avLst/>
              </a:prstGeom>
              <a:noFill/>
              <a:ln>
                <a:noFill/>
              </a:ln>
            </p:spPr>
            <p:txBody>
              <a:bodyPr spcFirstLastPara="1" wrap="square" lIns="25406" tIns="25406" rIns="25406" bIns="25406" anchor="ctr" anchorCtr="0">
                <a:noAutofit/>
              </a:bodyPr>
              <a:lstStyle/>
              <a:p>
                <a:pPr marL="0" marR="0" lvl="0" indent="0" algn="ctr" defTabSz="685800" rtl="0" eaLnBrk="1" fontAlgn="auto" latinLnBrk="0" hangingPunct="1">
                  <a:lnSpc>
                    <a:spcPct val="140000"/>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2" name="Google Shape;4242;g6fc5e57640033937_97">
              <a:extLst>
                <a:ext uri="{FF2B5EF4-FFF2-40B4-BE49-F238E27FC236}">
                  <a16:creationId xmlns:a16="http://schemas.microsoft.com/office/drawing/2014/main" id="{AF33A680-25AC-5A9D-B400-4937D7B655AF}"/>
                </a:ext>
              </a:extLst>
            </p:cNvPr>
            <p:cNvGrpSpPr/>
            <p:nvPr/>
          </p:nvGrpSpPr>
          <p:grpSpPr>
            <a:xfrm>
              <a:off x="2397685" y="3136562"/>
              <a:ext cx="51532" cy="51532"/>
              <a:chOff x="0" y="0"/>
              <a:chExt cx="812800" cy="812800"/>
            </a:xfrm>
          </p:grpSpPr>
          <p:sp>
            <p:nvSpPr>
              <p:cNvPr id="13" name="Google Shape;4243;g6fc5e57640033937_97">
                <a:extLst>
                  <a:ext uri="{FF2B5EF4-FFF2-40B4-BE49-F238E27FC236}">
                    <a16:creationId xmlns:a16="http://schemas.microsoft.com/office/drawing/2014/main" id="{BEBF5845-78F7-62CC-F016-FCB61E9D8E84}"/>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a:ln>
                <a:noFill/>
              </a:ln>
            </p:spPr>
            <p:txBody>
              <a:bodyPr spcFirstLastPara="1" wrap="square" lIns="45713" tIns="45713" rIns="45713" bIns="45713" anchor="ctr" anchorCtr="0">
                <a:noAutofit/>
              </a:bodyPr>
              <a:lstStyle/>
              <a:p>
                <a:pPr marL="0" marR="0" lvl="0" indent="0" algn="l" defTabSz="685800" rtl="0" eaLnBrk="1" fontAlgn="auto" latinLnBrk="0" hangingPunct="1">
                  <a:lnSpc>
                    <a:spcPct val="100000"/>
                  </a:lnSpc>
                  <a:spcBef>
                    <a:spcPts val="0"/>
                  </a:spcBef>
                  <a:spcAft>
                    <a:spcPts val="0"/>
                  </a:spcAft>
                  <a:buClrTx/>
                  <a:buSzPts val="1400"/>
                  <a:buFontTx/>
                  <a:buNone/>
                  <a:tabLst/>
                  <a:defRPr/>
                </a:pPr>
                <a:endParaRPr kumimoji="0" sz="10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Google Shape;4244;g6fc5e57640033937_97">
                <a:extLst>
                  <a:ext uri="{FF2B5EF4-FFF2-40B4-BE49-F238E27FC236}">
                    <a16:creationId xmlns:a16="http://schemas.microsoft.com/office/drawing/2014/main" id="{72204E9A-6FF0-0F4A-8310-0751E31846D2}"/>
                  </a:ext>
                </a:extLst>
              </p:cNvPr>
              <p:cNvSpPr txBox="1"/>
              <p:nvPr/>
            </p:nvSpPr>
            <p:spPr>
              <a:xfrm>
                <a:off x="76200" y="28575"/>
                <a:ext cx="660300" cy="708000"/>
              </a:xfrm>
              <a:prstGeom prst="rect">
                <a:avLst/>
              </a:prstGeom>
              <a:noFill/>
              <a:ln>
                <a:noFill/>
              </a:ln>
            </p:spPr>
            <p:txBody>
              <a:bodyPr spcFirstLastPara="1" wrap="square" lIns="25406" tIns="25406" rIns="25406" bIns="25406" anchor="ctr" anchorCtr="0">
                <a:noAutofit/>
              </a:bodyPr>
              <a:lstStyle/>
              <a:p>
                <a:pPr marL="0" marR="0" lvl="0" indent="0" algn="ctr" defTabSz="685800" rtl="0" eaLnBrk="1" fontAlgn="auto" latinLnBrk="0" hangingPunct="1">
                  <a:lnSpc>
                    <a:spcPct val="140000"/>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spTree>
    <p:extLst>
      <p:ext uri="{BB962C8B-B14F-4D97-AF65-F5344CB8AC3E}">
        <p14:creationId xmlns:p14="http://schemas.microsoft.com/office/powerpoint/2010/main" val="2731421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B0165-4A4A-F58F-5567-2FA40499FF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42C6EA-B549-165C-D7CB-284D972436E6}"/>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Lenacapavir Administration </a:t>
            </a:r>
            <a:r>
              <a:rPr lang="en-US" sz="3300" b="1" dirty="0">
                <a:solidFill>
                  <a:schemeClr val="accent3"/>
                </a:solidFill>
                <a:latin typeface="Century Gothic" panose="020B0502020202020204" pitchFamily="34" charset="0"/>
              </a:rPr>
              <a:t>Step 1</a:t>
            </a:r>
          </a:p>
        </p:txBody>
      </p:sp>
      <p:sp>
        <p:nvSpPr>
          <p:cNvPr id="6" name="TextBox 5">
            <a:extLst>
              <a:ext uri="{FF2B5EF4-FFF2-40B4-BE49-F238E27FC236}">
                <a16:creationId xmlns:a16="http://schemas.microsoft.com/office/drawing/2014/main" id="{C3813383-BE98-6185-DD50-10311B3F758E}"/>
              </a:ext>
            </a:extLst>
          </p:cNvPr>
          <p:cNvSpPr txBox="1"/>
          <p:nvPr/>
        </p:nvSpPr>
        <p:spPr>
          <a:xfrm>
            <a:off x="3972743" y="2139256"/>
            <a:ext cx="4457615" cy="3847207"/>
          </a:xfrm>
          <a:prstGeom prst="rect">
            <a:avLst/>
          </a:prstGeom>
          <a:noFill/>
        </p:spPr>
        <p:txBody>
          <a:bodyPr wrap="square">
            <a:spAutoFit/>
          </a:bodyPr>
          <a:lstStyle/>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Gently pinch a broad portion of skin at the injection site, as pinching may give more subcutaneous tissue to target for the injection (especially in clients with less subcutaneous tissue). </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As noted earlier, it’s important the LEN solution is injected and forms a depot in subcutaneous tissue, not in the dermis of the skin. The pinching of skin should be gentle to avoid injecting into compressed tissue.</a:t>
            </a:r>
            <a:endParaRPr kumimoji="0" lang="en-US" sz="24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26" name="Google Shape;4287;g6fc5e57640033937_159">
            <a:extLst>
              <a:ext uri="{FF2B5EF4-FFF2-40B4-BE49-F238E27FC236}">
                <a16:creationId xmlns:a16="http://schemas.microsoft.com/office/drawing/2014/main" id="{B5E24079-B563-9A64-AA1D-1A3AB2075402}"/>
              </a:ext>
            </a:extLst>
          </p:cNvPr>
          <p:cNvSpPr/>
          <p:nvPr/>
        </p:nvSpPr>
        <p:spPr>
          <a:xfrm>
            <a:off x="557449" y="2752344"/>
            <a:ext cx="3292175" cy="2606067"/>
          </a:xfrm>
          <a:custGeom>
            <a:avLst/>
            <a:gdLst/>
            <a:ahLst/>
            <a:cxnLst/>
            <a:rect l="l" t="t" r="r" b="b"/>
            <a:pathLst>
              <a:path w="753072" h="547747" extrusionOk="0">
                <a:moveTo>
                  <a:pt x="27011" y="0"/>
                </a:moveTo>
                <a:lnTo>
                  <a:pt x="726061" y="0"/>
                </a:lnTo>
                <a:cubicBezTo>
                  <a:pt x="740979" y="0"/>
                  <a:pt x="753072" y="12093"/>
                  <a:pt x="753072" y="27011"/>
                </a:cubicBezTo>
                <a:lnTo>
                  <a:pt x="753072" y="520735"/>
                </a:lnTo>
                <a:cubicBezTo>
                  <a:pt x="753072" y="527899"/>
                  <a:pt x="750226" y="534769"/>
                  <a:pt x="745161" y="539835"/>
                </a:cubicBezTo>
                <a:cubicBezTo>
                  <a:pt x="740095" y="544901"/>
                  <a:pt x="733225" y="547747"/>
                  <a:pt x="726061" y="547747"/>
                </a:cubicBezTo>
                <a:lnTo>
                  <a:pt x="27011" y="547747"/>
                </a:lnTo>
                <a:cubicBezTo>
                  <a:pt x="12093" y="547747"/>
                  <a:pt x="0" y="535653"/>
                  <a:pt x="0" y="520735"/>
                </a:cubicBezTo>
                <a:lnTo>
                  <a:pt x="0" y="27011"/>
                </a:lnTo>
                <a:cubicBezTo>
                  <a:pt x="0" y="19847"/>
                  <a:pt x="2846" y="12977"/>
                  <a:pt x="7911" y="7911"/>
                </a:cubicBezTo>
                <a:cubicBezTo>
                  <a:pt x="12977" y="2846"/>
                  <a:pt x="19847" y="0"/>
                  <a:pt x="27011" y="0"/>
                </a:cubicBezTo>
                <a:close/>
              </a:path>
            </a:pathLst>
          </a:custGeom>
          <a:blipFill rotWithShape="1">
            <a:blip r:embed="rId2">
              <a:alphaModFix/>
            </a:blip>
            <a:stretch>
              <a:fillRect t="-12648" r="-56064"/>
            </a:stretch>
          </a:blipFill>
          <a:ln>
            <a:noFill/>
          </a:ln>
        </p:spPr>
        <p:txBody>
          <a:bodyPr spcFirstLastPara="1" wrap="square" lIns="45713" tIns="45713" rIns="45713" bIns="45713" anchor="ctr" anchorCtr="0">
            <a:noAutofit/>
          </a:bodyPr>
          <a:lstStyle/>
          <a:p>
            <a:pPr defTabSz="685800">
              <a:buSzPts val="1400"/>
            </a:pPr>
            <a:endParaRPr sz="1050"/>
          </a:p>
        </p:txBody>
      </p:sp>
    </p:spTree>
    <p:extLst>
      <p:ext uri="{BB962C8B-B14F-4D97-AF65-F5344CB8AC3E}">
        <p14:creationId xmlns:p14="http://schemas.microsoft.com/office/powerpoint/2010/main" val="3981735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E2F6A-C020-AEF7-B19F-467373D01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E0B24C-F86A-D1B9-B8FB-D554E2DC1F0A}"/>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Lenacapavir Administration </a:t>
            </a:r>
            <a:r>
              <a:rPr lang="en-US" sz="3300" b="1" dirty="0">
                <a:solidFill>
                  <a:schemeClr val="accent3"/>
                </a:solidFill>
                <a:latin typeface="Century Gothic" panose="020B0502020202020204" pitchFamily="34" charset="0"/>
              </a:rPr>
              <a:t>Step 2</a:t>
            </a:r>
          </a:p>
        </p:txBody>
      </p:sp>
      <p:sp>
        <p:nvSpPr>
          <p:cNvPr id="6" name="TextBox 5">
            <a:extLst>
              <a:ext uri="{FF2B5EF4-FFF2-40B4-BE49-F238E27FC236}">
                <a16:creationId xmlns:a16="http://schemas.microsoft.com/office/drawing/2014/main" id="{657B4C6D-693F-EF9F-9F55-75E814AB0ECB}"/>
              </a:ext>
            </a:extLst>
          </p:cNvPr>
          <p:cNvSpPr txBox="1"/>
          <p:nvPr/>
        </p:nvSpPr>
        <p:spPr>
          <a:xfrm>
            <a:off x="3625271" y="2184976"/>
            <a:ext cx="4457615" cy="4770537"/>
          </a:xfrm>
          <a:prstGeom prst="rect">
            <a:avLst/>
          </a:prstGeom>
          <a:noFill/>
        </p:spPr>
        <p:txBody>
          <a:bodyPr wrap="square">
            <a:spAutoFit/>
          </a:bodyPr>
          <a:lstStyle/>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At the apex of pinched skin, insert the needle fully. It is preferable for the needle to be inserted perpendicular (at a 90° angle) to the skin, in clients with adequate subcutaneous tissue. </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For clients with minimal subcutaneous tissue, the needle may be inserted at an angle between 45°-90°. The needle should not be inserted at an angle less than 45°.</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3" name="Google Shape;4301;g6fc5e57640033937_172">
            <a:extLst>
              <a:ext uri="{FF2B5EF4-FFF2-40B4-BE49-F238E27FC236}">
                <a16:creationId xmlns:a16="http://schemas.microsoft.com/office/drawing/2014/main" id="{136894F5-E2D3-AA46-B999-1D01D901EE83}"/>
              </a:ext>
            </a:extLst>
          </p:cNvPr>
          <p:cNvSpPr/>
          <p:nvPr/>
        </p:nvSpPr>
        <p:spPr>
          <a:xfrm>
            <a:off x="780956" y="2267712"/>
            <a:ext cx="2145123" cy="1906438"/>
          </a:xfrm>
          <a:custGeom>
            <a:avLst/>
            <a:gdLst/>
            <a:ahLst/>
            <a:cxnLst/>
            <a:rect l="l" t="t" r="r" b="b"/>
            <a:pathLst>
              <a:path w="551553" h="547747" extrusionOk="0">
                <a:moveTo>
                  <a:pt x="40560" y="0"/>
                </a:moveTo>
                <a:lnTo>
                  <a:pt x="510993" y="0"/>
                </a:lnTo>
                <a:cubicBezTo>
                  <a:pt x="521750" y="0"/>
                  <a:pt x="532067" y="4273"/>
                  <a:pt x="539674" y="11880"/>
                </a:cubicBezTo>
                <a:cubicBezTo>
                  <a:pt x="547280" y="19486"/>
                  <a:pt x="551553" y="29803"/>
                  <a:pt x="551553" y="40560"/>
                </a:cubicBezTo>
                <a:lnTo>
                  <a:pt x="551553" y="507186"/>
                </a:lnTo>
                <a:cubicBezTo>
                  <a:pt x="551553" y="517943"/>
                  <a:pt x="547280" y="528260"/>
                  <a:pt x="539674" y="535867"/>
                </a:cubicBezTo>
                <a:cubicBezTo>
                  <a:pt x="532067" y="543473"/>
                  <a:pt x="521750" y="547747"/>
                  <a:pt x="510993" y="547747"/>
                </a:cubicBezTo>
                <a:lnTo>
                  <a:pt x="40560" y="547747"/>
                </a:lnTo>
                <a:cubicBezTo>
                  <a:pt x="18160" y="547747"/>
                  <a:pt x="0" y="529587"/>
                  <a:pt x="0" y="507186"/>
                </a:cubicBezTo>
                <a:lnTo>
                  <a:pt x="0" y="40560"/>
                </a:lnTo>
                <a:cubicBezTo>
                  <a:pt x="0" y="18160"/>
                  <a:pt x="18160" y="0"/>
                  <a:pt x="40560" y="0"/>
                </a:cubicBezTo>
                <a:close/>
              </a:path>
            </a:pathLst>
          </a:custGeom>
          <a:blipFill rotWithShape="1">
            <a:blip r:embed="rId2">
              <a:alphaModFix/>
            </a:blip>
            <a:stretch>
              <a:fillRect l="-51353" t="-2648" r="-62573" b="-11786"/>
            </a:stretch>
          </a:blipFill>
          <a:ln>
            <a:noFill/>
          </a:ln>
        </p:spPr>
        <p:txBody>
          <a:bodyPr spcFirstLastPara="1" wrap="square" lIns="45713" tIns="45713" rIns="45713" bIns="45713" anchor="ctr" anchorCtr="0">
            <a:noAutofit/>
          </a:bodyPr>
          <a:lstStyle/>
          <a:p>
            <a:pPr defTabSz="685800">
              <a:buSzPts val="1400"/>
            </a:pPr>
            <a:endParaRPr sz="1050" dirty="0"/>
          </a:p>
        </p:txBody>
      </p:sp>
      <p:sp>
        <p:nvSpPr>
          <p:cNvPr id="4" name="Google Shape;4302;g6fc5e57640033937_172">
            <a:extLst>
              <a:ext uri="{FF2B5EF4-FFF2-40B4-BE49-F238E27FC236}">
                <a16:creationId xmlns:a16="http://schemas.microsoft.com/office/drawing/2014/main" id="{60AEF9C9-FC4A-EDCF-3458-14179692FC91}"/>
              </a:ext>
            </a:extLst>
          </p:cNvPr>
          <p:cNvSpPr/>
          <p:nvPr/>
        </p:nvSpPr>
        <p:spPr>
          <a:xfrm>
            <a:off x="780956" y="4341613"/>
            <a:ext cx="2145124" cy="2068331"/>
          </a:xfrm>
          <a:custGeom>
            <a:avLst/>
            <a:gdLst/>
            <a:ahLst/>
            <a:cxnLst/>
            <a:rect l="l" t="t" r="r" b="b"/>
            <a:pathLst>
              <a:path w="551553" h="547747" extrusionOk="0">
                <a:moveTo>
                  <a:pt x="40596" y="0"/>
                </a:moveTo>
                <a:lnTo>
                  <a:pt x="510957" y="0"/>
                </a:lnTo>
                <a:cubicBezTo>
                  <a:pt x="521724" y="0"/>
                  <a:pt x="532050" y="4277"/>
                  <a:pt x="539663" y="11890"/>
                </a:cubicBezTo>
                <a:cubicBezTo>
                  <a:pt x="547276" y="19504"/>
                  <a:pt x="551553" y="29829"/>
                  <a:pt x="551553" y="40596"/>
                </a:cubicBezTo>
                <a:lnTo>
                  <a:pt x="551553" y="507150"/>
                </a:lnTo>
                <a:cubicBezTo>
                  <a:pt x="551553" y="517917"/>
                  <a:pt x="547276" y="528243"/>
                  <a:pt x="539663" y="535856"/>
                </a:cubicBezTo>
                <a:cubicBezTo>
                  <a:pt x="532050" y="543469"/>
                  <a:pt x="521724" y="547747"/>
                  <a:pt x="510957" y="547747"/>
                </a:cubicBezTo>
                <a:lnTo>
                  <a:pt x="40596" y="547747"/>
                </a:lnTo>
                <a:cubicBezTo>
                  <a:pt x="29829" y="547747"/>
                  <a:pt x="19504" y="543469"/>
                  <a:pt x="11890" y="535856"/>
                </a:cubicBezTo>
                <a:cubicBezTo>
                  <a:pt x="4277" y="528243"/>
                  <a:pt x="0" y="517917"/>
                  <a:pt x="0" y="507150"/>
                </a:cubicBezTo>
                <a:lnTo>
                  <a:pt x="0" y="40596"/>
                </a:lnTo>
                <a:cubicBezTo>
                  <a:pt x="0" y="29829"/>
                  <a:pt x="4277" y="19504"/>
                  <a:pt x="11890" y="11890"/>
                </a:cubicBezTo>
                <a:cubicBezTo>
                  <a:pt x="19504" y="4277"/>
                  <a:pt x="29829" y="0"/>
                  <a:pt x="40596" y="0"/>
                </a:cubicBezTo>
                <a:close/>
              </a:path>
            </a:pathLst>
          </a:custGeom>
          <a:blipFill rotWithShape="1">
            <a:blip r:embed="rId3">
              <a:alphaModFix/>
            </a:blip>
            <a:stretch>
              <a:fillRect l="-11398" r="-11388"/>
            </a:stretch>
          </a:blipFill>
          <a:ln>
            <a:noFill/>
          </a:ln>
        </p:spPr>
        <p:txBody>
          <a:bodyPr spcFirstLastPara="1" wrap="square" lIns="45713" tIns="45713" rIns="45713" bIns="45713" anchor="ctr" anchorCtr="0">
            <a:noAutofit/>
          </a:bodyPr>
          <a:lstStyle/>
          <a:p>
            <a:pPr defTabSz="685800">
              <a:buSzPts val="1400"/>
            </a:pPr>
            <a:endParaRPr sz="1050" dirty="0"/>
          </a:p>
        </p:txBody>
      </p:sp>
    </p:spTree>
    <p:extLst>
      <p:ext uri="{BB962C8B-B14F-4D97-AF65-F5344CB8AC3E}">
        <p14:creationId xmlns:p14="http://schemas.microsoft.com/office/powerpoint/2010/main" val="1141767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A1DE7-3F7E-B206-4019-5AD1435C59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B6FD67-19AA-F9CA-1D7A-96AA72F812F0}"/>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Lenacapavir Administration </a:t>
            </a:r>
            <a:r>
              <a:rPr lang="en-US" sz="3300" b="1" dirty="0">
                <a:solidFill>
                  <a:schemeClr val="accent3"/>
                </a:solidFill>
                <a:latin typeface="Century Gothic" panose="020B0502020202020204" pitchFamily="34" charset="0"/>
              </a:rPr>
              <a:t>Step 3</a:t>
            </a:r>
          </a:p>
        </p:txBody>
      </p:sp>
      <p:sp>
        <p:nvSpPr>
          <p:cNvPr id="6" name="TextBox 5">
            <a:extLst>
              <a:ext uri="{FF2B5EF4-FFF2-40B4-BE49-F238E27FC236}">
                <a16:creationId xmlns:a16="http://schemas.microsoft.com/office/drawing/2014/main" id="{71AFEF34-89C8-394E-C021-E7F44AE7F249}"/>
              </a:ext>
            </a:extLst>
          </p:cNvPr>
          <p:cNvSpPr txBox="1"/>
          <p:nvPr/>
        </p:nvSpPr>
        <p:spPr>
          <a:xfrm>
            <a:off x="3917879" y="2267272"/>
            <a:ext cx="4457615" cy="4247317"/>
          </a:xfrm>
          <a:prstGeom prst="rect">
            <a:avLst/>
          </a:prstGeom>
          <a:noFill/>
        </p:spPr>
        <p:txBody>
          <a:bodyPr wrap="square">
            <a:spAutoFit/>
          </a:bodyPr>
          <a:lstStyle/>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LEN is a viscous solution, so slowly push the plunger to carefully perform the injection, which will create a medication depot of LEN in the subcutaneous tissue. Pause for several seconds after injecting before withdrawing the needle to ensure the full dose has been administered. Remove the needle from the skin at the same angle it was inserted.</a:t>
            </a:r>
          </a:p>
          <a:p>
            <a:pPr marL="85725" marR="0" lvl="0" algn="l" defTabSz="457200" rtl="0" eaLnBrk="1" fontAlgn="auto" latinLnBrk="0" hangingPunct="1">
              <a:lnSpc>
                <a:spcPct val="100000"/>
              </a:lnSpc>
              <a:spcBef>
                <a:spcPts val="600"/>
              </a:spcBef>
              <a:spcAft>
                <a:spcPts val="600"/>
              </a:spcAft>
              <a:buClr>
                <a:prstClr val="black"/>
              </a:buClr>
              <a:buSzPts val="1800"/>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p:txBody>
      </p:sp>
      <p:pic>
        <p:nvPicPr>
          <p:cNvPr id="5" name="Google Shape;4319;g6fc5e57640033937_186">
            <a:extLst>
              <a:ext uri="{FF2B5EF4-FFF2-40B4-BE49-F238E27FC236}">
                <a16:creationId xmlns:a16="http://schemas.microsoft.com/office/drawing/2014/main" id="{69F9B9DB-387C-84E0-6CF6-9DFC7733822B}"/>
              </a:ext>
            </a:extLst>
          </p:cNvPr>
          <p:cNvPicPr preferRelativeResize="0"/>
          <p:nvPr/>
        </p:nvPicPr>
        <p:blipFill rotWithShape="1">
          <a:blip r:embed="rId2">
            <a:alphaModFix/>
          </a:blip>
          <a:srcRect/>
          <a:stretch/>
        </p:blipFill>
        <p:spPr>
          <a:xfrm>
            <a:off x="487466" y="2954023"/>
            <a:ext cx="3256677" cy="2436788"/>
          </a:xfrm>
          <a:prstGeom prst="rect">
            <a:avLst/>
          </a:prstGeom>
          <a:noFill/>
          <a:ln>
            <a:noFill/>
          </a:ln>
        </p:spPr>
      </p:pic>
    </p:spTree>
    <p:extLst>
      <p:ext uri="{BB962C8B-B14F-4D97-AF65-F5344CB8AC3E}">
        <p14:creationId xmlns:p14="http://schemas.microsoft.com/office/powerpoint/2010/main" val="122039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9DADE-06B6-4829-4C3B-4E09F882E9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099DC-6FC8-AEFD-3793-8A5493EBF2C7}"/>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Lenacapavir Administration </a:t>
            </a:r>
            <a:r>
              <a:rPr lang="en-US" sz="3300" b="1" dirty="0">
                <a:solidFill>
                  <a:schemeClr val="accent3"/>
                </a:solidFill>
                <a:latin typeface="Century Gothic" panose="020B0502020202020204" pitchFamily="34" charset="0"/>
              </a:rPr>
              <a:t>Step 4</a:t>
            </a:r>
          </a:p>
        </p:txBody>
      </p:sp>
      <p:sp>
        <p:nvSpPr>
          <p:cNvPr id="6" name="TextBox 5">
            <a:extLst>
              <a:ext uri="{FF2B5EF4-FFF2-40B4-BE49-F238E27FC236}">
                <a16:creationId xmlns:a16="http://schemas.microsoft.com/office/drawing/2014/main" id="{C68B9A0A-7EC0-4C8B-253D-AE14481C2F8D}"/>
              </a:ext>
            </a:extLst>
          </p:cNvPr>
          <p:cNvSpPr txBox="1"/>
          <p:nvPr/>
        </p:nvSpPr>
        <p:spPr>
          <a:xfrm>
            <a:off x="4814643" y="2792364"/>
            <a:ext cx="3411047" cy="1785104"/>
          </a:xfrm>
          <a:prstGeom prst="rect">
            <a:avLst/>
          </a:prstGeom>
          <a:noFill/>
        </p:spPr>
        <p:txBody>
          <a:bodyPr wrap="square">
            <a:spAutoFit/>
          </a:bodyPr>
          <a:lstStyle/>
          <a:p>
            <a:pPr marL="85725" marR="0" lvl="0" algn="l" defTabSz="457200" rtl="0" eaLnBrk="1" fontAlgn="auto" latinLnBrk="0" hangingPunct="1">
              <a:lnSpc>
                <a:spcPct val="100000"/>
              </a:lnSpc>
              <a:spcBef>
                <a:spcPts val="600"/>
              </a:spcBef>
              <a:spcAft>
                <a:spcPts val="600"/>
              </a:spcAft>
              <a:buClr>
                <a:prstClr val="black"/>
              </a:buClr>
              <a:buSzPts val="1800"/>
              <a:tabLst/>
              <a:defRPr/>
            </a:pPr>
            <a:r>
              <a:rPr kumimoji="0" lang="en-US" sz="2000" b="1" i="0" u="sng" strike="noStrike" kern="1200" cap="none" spc="0" normalizeH="0" baseline="0" noProof="0" dirty="0">
                <a:ln>
                  <a:noFill/>
                </a:ln>
                <a:solidFill>
                  <a:prstClr val="black"/>
                </a:solidFill>
                <a:effectLst/>
                <a:uLnTx/>
                <a:uFillTx/>
                <a:latin typeface="Century Gothic"/>
                <a:ea typeface="+mn-ea"/>
                <a:cs typeface="+mn-cs"/>
              </a:rPr>
              <a:t>Post-Injection Disposal</a:t>
            </a:r>
          </a:p>
          <a:p>
            <a:pPr marL="428625" marR="0" lvl="0" indent="-34290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After injection, dispose of the syringe and needles into the sharps container.</a:t>
            </a:r>
          </a:p>
        </p:txBody>
      </p:sp>
      <p:sp>
        <p:nvSpPr>
          <p:cNvPr id="7" name="Google Shape;4350;g6fc5e57640033937_212">
            <a:extLst>
              <a:ext uri="{FF2B5EF4-FFF2-40B4-BE49-F238E27FC236}">
                <a16:creationId xmlns:a16="http://schemas.microsoft.com/office/drawing/2014/main" id="{4E6C36B2-EEAC-F3E0-0565-8A9FDC6EAD45}"/>
              </a:ext>
            </a:extLst>
          </p:cNvPr>
          <p:cNvSpPr/>
          <p:nvPr/>
        </p:nvSpPr>
        <p:spPr>
          <a:xfrm>
            <a:off x="646218" y="2792364"/>
            <a:ext cx="3785952" cy="2462320"/>
          </a:xfrm>
          <a:custGeom>
            <a:avLst/>
            <a:gdLst/>
            <a:ahLst/>
            <a:cxnLst/>
            <a:rect l="l" t="t" r="r" b="b"/>
            <a:pathLst>
              <a:path w="896636" h="547747" extrusionOk="0">
                <a:moveTo>
                  <a:pt x="19160" y="0"/>
                </a:moveTo>
                <a:lnTo>
                  <a:pt x="877476" y="0"/>
                </a:lnTo>
                <a:cubicBezTo>
                  <a:pt x="882557" y="0"/>
                  <a:pt x="887431" y="2019"/>
                  <a:pt x="891024" y="5612"/>
                </a:cubicBezTo>
                <a:cubicBezTo>
                  <a:pt x="894617" y="9205"/>
                  <a:pt x="896636" y="14078"/>
                  <a:pt x="896636" y="19160"/>
                </a:cubicBezTo>
                <a:lnTo>
                  <a:pt x="896636" y="528587"/>
                </a:lnTo>
                <a:cubicBezTo>
                  <a:pt x="896636" y="533668"/>
                  <a:pt x="894617" y="538542"/>
                  <a:pt x="891024" y="542135"/>
                </a:cubicBezTo>
                <a:cubicBezTo>
                  <a:pt x="887431" y="545728"/>
                  <a:pt x="882557" y="547747"/>
                  <a:pt x="877476" y="547747"/>
                </a:cubicBezTo>
                <a:lnTo>
                  <a:pt x="19160" y="547747"/>
                </a:lnTo>
                <a:cubicBezTo>
                  <a:pt x="14078" y="547747"/>
                  <a:pt x="9205" y="545728"/>
                  <a:pt x="5612" y="542135"/>
                </a:cubicBezTo>
                <a:cubicBezTo>
                  <a:pt x="2019" y="538542"/>
                  <a:pt x="0" y="533668"/>
                  <a:pt x="0" y="528587"/>
                </a:cubicBezTo>
                <a:lnTo>
                  <a:pt x="0" y="19160"/>
                </a:lnTo>
                <a:cubicBezTo>
                  <a:pt x="0" y="14078"/>
                  <a:pt x="2019" y="9205"/>
                  <a:pt x="5612" y="5612"/>
                </a:cubicBezTo>
                <a:cubicBezTo>
                  <a:pt x="9205" y="2019"/>
                  <a:pt x="14078" y="0"/>
                  <a:pt x="19160" y="0"/>
                </a:cubicBezTo>
                <a:close/>
              </a:path>
            </a:pathLst>
          </a:custGeom>
          <a:blipFill rotWithShape="1">
            <a:blip r:embed="rId2">
              <a:alphaModFix/>
            </a:blip>
            <a:stretch>
              <a:fillRect l="-5618" r="-3947"/>
            </a:stretch>
          </a:blipFill>
          <a:ln>
            <a:noFill/>
          </a:ln>
        </p:spPr>
        <p:txBody>
          <a:bodyPr spcFirstLastPara="1" wrap="square" lIns="45713" tIns="45713" rIns="45713" bIns="45713" anchor="ctr" anchorCtr="0">
            <a:noAutofit/>
          </a:bodyPr>
          <a:lstStyle/>
          <a:p>
            <a:pPr defTabSz="685800">
              <a:buSzPts val="1400"/>
            </a:pPr>
            <a:endParaRPr sz="1050" dirty="0"/>
          </a:p>
        </p:txBody>
      </p:sp>
    </p:spTree>
    <p:extLst>
      <p:ext uri="{BB962C8B-B14F-4D97-AF65-F5344CB8AC3E}">
        <p14:creationId xmlns:p14="http://schemas.microsoft.com/office/powerpoint/2010/main" val="10794053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A520E-27E8-D460-4D5F-06F3CF79C6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135DB2-1370-BE40-E27B-64CB82450BA2}"/>
              </a:ext>
            </a:extLst>
          </p:cNvPr>
          <p:cNvSpPr>
            <a:spLocks noGrp="1"/>
          </p:cNvSpPr>
          <p:nvPr>
            <p:ph type="ctrTitle"/>
          </p:nvPr>
        </p:nvSpPr>
        <p:spPr>
          <a:xfrm>
            <a:off x="646218" y="642937"/>
            <a:ext cx="7851564" cy="856679"/>
          </a:xfrm>
        </p:spPr>
        <p:txBody>
          <a:bodyPr/>
          <a:lstStyle/>
          <a:p>
            <a:r>
              <a:rPr lang="en-US" sz="3300" dirty="0">
                <a:solidFill>
                  <a:schemeClr val="accent3"/>
                </a:solidFill>
                <a:latin typeface="Century Gothic" panose="020B0502020202020204" pitchFamily="34" charset="0"/>
              </a:rPr>
              <a:t>Lenacapavir Administration </a:t>
            </a:r>
            <a:r>
              <a:rPr lang="en-US" sz="3300" b="1" dirty="0">
                <a:solidFill>
                  <a:schemeClr val="accent3"/>
                </a:solidFill>
                <a:latin typeface="Century Gothic" panose="020B0502020202020204" pitchFamily="34" charset="0"/>
              </a:rPr>
              <a:t>Step 5</a:t>
            </a:r>
          </a:p>
        </p:txBody>
      </p:sp>
      <p:sp>
        <p:nvSpPr>
          <p:cNvPr id="3" name="Google Shape;4366;g6fc5e57640033937_225">
            <a:extLst>
              <a:ext uri="{FF2B5EF4-FFF2-40B4-BE49-F238E27FC236}">
                <a16:creationId xmlns:a16="http://schemas.microsoft.com/office/drawing/2014/main" id="{4E8BBBCF-5BD4-B7A0-BB11-8205478DBEAC}"/>
              </a:ext>
            </a:extLst>
          </p:cNvPr>
          <p:cNvSpPr txBox="1"/>
          <p:nvPr/>
        </p:nvSpPr>
        <p:spPr>
          <a:xfrm>
            <a:off x="1120399" y="2220026"/>
            <a:ext cx="6733035" cy="517065"/>
          </a:xfrm>
          <a:prstGeom prst="rect">
            <a:avLst/>
          </a:prstGeom>
          <a:noFill/>
          <a:ln>
            <a:noFill/>
          </a:ln>
        </p:spPr>
        <p:txBody>
          <a:bodyPr spcFirstLastPara="1" wrap="square" lIns="0" tIns="0" rIns="0" bIns="0" anchor="t" anchorCtr="0">
            <a:spAutoFit/>
          </a:bodyPr>
          <a:lstStyle/>
          <a:p>
            <a:pPr algn="ctr" defTabSz="685800">
              <a:lnSpc>
                <a:spcPct val="140000"/>
              </a:lnSpc>
              <a:buSzPts val="3700"/>
            </a:pPr>
            <a:r>
              <a:rPr lang="en-US" sz="2400" b="1" dirty="0">
                <a:latin typeface="Century Gothic"/>
                <a:sym typeface="Roboto Condensed"/>
              </a:rPr>
              <a:t>Repeat these steps for the second injection</a:t>
            </a:r>
            <a:r>
              <a:rPr lang="en-US" sz="2400" b="1" dirty="0">
                <a:latin typeface="Roboto Condensed"/>
                <a:ea typeface="Roboto Condensed"/>
                <a:cs typeface="Roboto Condensed"/>
                <a:sym typeface="Roboto Condensed"/>
              </a:rPr>
              <a:t>.</a:t>
            </a:r>
            <a:endParaRPr sz="2400" dirty="0"/>
          </a:p>
        </p:txBody>
      </p:sp>
      <p:sp>
        <p:nvSpPr>
          <p:cNvPr id="4" name="Google Shape;4367;g6fc5e57640033937_225">
            <a:extLst>
              <a:ext uri="{FF2B5EF4-FFF2-40B4-BE49-F238E27FC236}">
                <a16:creationId xmlns:a16="http://schemas.microsoft.com/office/drawing/2014/main" id="{4706C2E5-386D-5BE2-A715-B146170A94FE}"/>
              </a:ext>
            </a:extLst>
          </p:cNvPr>
          <p:cNvSpPr txBox="1"/>
          <p:nvPr/>
        </p:nvSpPr>
        <p:spPr>
          <a:xfrm>
            <a:off x="3817685" y="3280532"/>
            <a:ext cx="3817556" cy="2459904"/>
          </a:xfrm>
          <a:prstGeom prst="rect">
            <a:avLst/>
          </a:prstGeom>
          <a:noFill/>
          <a:ln>
            <a:noFill/>
          </a:ln>
        </p:spPr>
        <p:txBody>
          <a:bodyPr spcFirstLastPara="1" wrap="square" lIns="0" tIns="0" rIns="0" bIns="0" anchor="t" anchorCtr="0">
            <a:spAutoFit/>
          </a:bodyPr>
          <a:lstStyle/>
          <a:p>
            <a:pPr defTabSz="685800">
              <a:lnSpc>
                <a:spcPct val="111052"/>
              </a:lnSpc>
              <a:buSzPts val="2500"/>
            </a:pPr>
            <a:r>
              <a:rPr lang="en-US" sz="2400" dirty="0">
                <a:latin typeface="Century Gothic"/>
                <a:sym typeface="Open Sans"/>
              </a:rPr>
              <a:t>Remember, the second injection location must be at least 4 inches from the first, and if in the abdominal area, at least 2 inches from the navel.</a:t>
            </a:r>
            <a:endParaRPr sz="2400" dirty="0">
              <a:latin typeface="Century Gothic"/>
            </a:endParaRPr>
          </a:p>
        </p:txBody>
      </p:sp>
      <p:sp>
        <p:nvSpPr>
          <p:cNvPr id="5" name="Google Shape;4364;g6fc5e57640033937_225">
            <a:extLst>
              <a:ext uri="{FF2B5EF4-FFF2-40B4-BE49-F238E27FC236}">
                <a16:creationId xmlns:a16="http://schemas.microsoft.com/office/drawing/2014/main" id="{A032273B-F0BF-8E4E-4AA0-2688FC91BE1D}"/>
              </a:ext>
            </a:extLst>
          </p:cNvPr>
          <p:cNvSpPr/>
          <p:nvPr/>
        </p:nvSpPr>
        <p:spPr>
          <a:xfrm>
            <a:off x="782126" y="3538292"/>
            <a:ext cx="2334246" cy="2059972"/>
          </a:xfrm>
          <a:custGeom>
            <a:avLst/>
            <a:gdLst/>
            <a:ahLst/>
            <a:cxnLst/>
            <a:rect l="l" t="t" r="r" b="b"/>
            <a:pathLst>
              <a:path w="4662663" h="4114800" extrusionOk="0">
                <a:moveTo>
                  <a:pt x="0" y="0"/>
                </a:moveTo>
                <a:lnTo>
                  <a:pt x="4662663" y="0"/>
                </a:lnTo>
                <a:lnTo>
                  <a:pt x="4662663" y="4114800"/>
                </a:lnTo>
                <a:lnTo>
                  <a:pt x="0" y="4114800"/>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defTabSz="685800"/>
            <a:endParaRPr sz="1050"/>
          </a:p>
        </p:txBody>
      </p:sp>
    </p:spTree>
    <p:extLst>
      <p:ext uri="{BB962C8B-B14F-4D97-AF65-F5344CB8AC3E}">
        <p14:creationId xmlns:p14="http://schemas.microsoft.com/office/powerpoint/2010/main" val="25378556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5E674-0E11-E799-2482-961BB1FEEA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A835D4-8B71-E0C8-91F0-3D137D8DA670}"/>
              </a:ext>
            </a:extLst>
          </p:cNvPr>
          <p:cNvSpPr>
            <a:spLocks noGrp="1"/>
          </p:cNvSpPr>
          <p:nvPr>
            <p:ph type="ctrTitle"/>
          </p:nvPr>
        </p:nvSpPr>
        <p:spPr>
          <a:xfrm>
            <a:off x="382545" y="661225"/>
            <a:ext cx="8378910" cy="856679"/>
          </a:xfrm>
        </p:spPr>
        <p:txBody>
          <a:bodyPr/>
          <a:lstStyle/>
          <a:p>
            <a:r>
              <a:rPr lang="en-US" sz="3000" dirty="0">
                <a:solidFill>
                  <a:schemeClr val="accent3"/>
                </a:solidFill>
                <a:latin typeface="Century Gothic" panose="020B0502020202020204" pitchFamily="34" charset="0"/>
              </a:rPr>
              <a:t>Summary of Lenacapavir Administration</a:t>
            </a:r>
          </a:p>
        </p:txBody>
      </p:sp>
      <p:sp>
        <p:nvSpPr>
          <p:cNvPr id="6" name="TextBox 5">
            <a:extLst>
              <a:ext uri="{FF2B5EF4-FFF2-40B4-BE49-F238E27FC236}">
                <a16:creationId xmlns:a16="http://schemas.microsoft.com/office/drawing/2014/main" id="{4924B66A-F1C3-940B-E5DF-96CF8F81928E}"/>
              </a:ext>
            </a:extLst>
          </p:cNvPr>
          <p:cNvSpPr txBox="1"/>
          <p:nvPr/>
        </p:nvSpPr>
        <p:spPr>
          <a:xfrm>
            <a:off x="82296" y="1872020"/>
            <a:ext cx="4846320" cy="4985980"/>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Gently pinch a broad portion of skin at the injection site, as pinching may give more subcutaneous tissue to target for the injection.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2. At the apex of pinched skin, insert the needle fully. It is preferable for the needle to be inserted perpendicular (at a 90° angle) to the skin, in clients with adequate subcutaneous tissue. </a:t>
            </a:r>
          </a:p>
          <a:p>
            <a:pPr marL="885825" lvl="1" indent="-342900" algn="just">
              <a:spcBef>
                <a:spcPts val="600"/>
              </a:spcBef>
              <a:spcAft>
                <a:spcPts val="600"/>
              </a:spcAft>
              <a:buClr>
                <a:prstClr val="black"/>
              </a:buClr>
              <a:buSzPts val="1800"/>
              <a:buFont typeface="Courier New" panose="02070309020205020404" pitchFamily="49" charset="0"/>
              <a:buChar char="o"/>
            </a:pPr>
            <a:r>
              <a:rPr kumimoji="0" lang="en-US" b="0" i="0" u="none" strike="noStrike" kern="1200" cap="none" spc="0" normalizeH="0" baseline="0" noProof="0" dirty="0">
                <a:ln>
                  <a:noFill/>
                </a:ln>
                <a:solidFill>
                  <a:prstClr val="black"/>
                </a:solidFill>
                <a:effectLst/>
                <a:uLnTx/>
                <a:uFillTx/>
                <a:latin typeface="Century Gothic"/>
                <a:ea typeface="+mn-ea"/>
                <a:cs typeface="+mn-cs"/>
              </a:rPr>
              <a:t>For clients with minimal subcutaneous tissue, the needle may be inserted at an angle between 45°-90°. The needle should not be inserted at an angle less than 45°.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3" name="TextBox 2">
            <a:extLst>
              <a:ext uri="{FF2B5EF4-FFF2-40B4-BE49-F238E27FC236}">
                <a16:creationId xmlns:a16="http://schemas.microsoft.com/office/drawing/2014/main" id="{6C1A97C8-A610-8F7B-0078-C730667E933F}"/>
              </a:ext>
            </a:extLst>
          </p:cNvPr>
          <p:cNvSpPr txBox="1"/>
          <p:nvPr/>
        </p:nvSpPr>
        <p:spPr>
          <a:xfrm>
            <a:off x="4707867" y="6582413"/>
            <a:ext cx="4584938"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hlinkClick r:id="rId2"/>
              </a:rPr>
              <a:t>GENESIS_SOP-Injectable-Lenacapavir-15.08.2025-FINAL.pdf</a:t>
            </a:r>
            <a:endParaRPr kumimoji="0" lang="en-ZM"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4" name="Picture 3">
            <a:extLst>
              <a:ext uri="{FF2B5EF4-FFF2-40B4-BE49-F238E27FC236}">
                <a16:creationId xmlns:a16="http://schemas.microsoft.com/office/drawing/2014/main" id="{BCE5CF0F-7F02-EACC-4F4F-0000193AA56C}"/>
              </a:ext>
            </a:extLst>
          </p:cNvPr>
          <p:cNvPicPr>
            <a:picLocks noChangeAspect="1"/>
          </p:cNvPicPr>
          <p:nvPr/>
        </p:nvPicPr>
        <p:blipFill>
          <a:blip r:embed="rId3"/>
          <a:stretch>
            <a:fillRect/>
          </a:stretch>
        </p:blipFill>
        <p:spPr>
          <a:xfrm>
            <a:off x="5216301" y="2599315"/>
            <a:ext cx="3568069" cy="29016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212428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81F54-50CC-E0C4-6E8E-A1050041C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D3965A-23D9-601C-1DDD-A61ABF367767}"/>
              </a:ext>
            </a:extLst>
          </p:cNvPr>
          <p:cNvSpPr>
            <a:spLocks noGrp="1"/>
          </p:cNvSpPr>
          <p:nvPr>
            <p:ph type="ctrTitle"/>
          </p:nvPr>
        </p:nvSpPr>
        <p:spPr>
          <a:xfrm>
            <a:off x="373401" y="670369"/>
            <a:ext cx="8397198" cy="856679"/>
          </a:xfrm>
        </p:spPr>
        <p:txBody>
          <a:bodyPr/>
          <a:lstStyle/>
          <a:p>
            <a:r>
              <a:rPr lang="en-US" sz="3000" dirty="0">
                <a:solidFill>
                  <a:schemeClr val="accent3"/>
                </a:solidFill>
                <a:latin typeface="Century Gothic" panose="020B0502020202020204" pitchFamily="34" charset="0"/>
              </a:rPr>
              <a:t>Summary of Lenacapavir Administration (2)</a:t>
            </a:r>
          </a:p>
        </p:txBody>
      </p:sp>
      <p:sp>
        <p:nvSpPr>
          <p:cNvPr id="6" name="TextBox 5">
            <a:extLst>
              <a:ext uri="{FF2B5EF4-FFF2-40B4-BE49-F238E27FC236}">
                <a16:creationId xmlns:a16="http://schemas.microsoft.com/office/drawing/2014/main" id="{7FAC70FF-C64B-DA90-E64C-A46481B50F8D}"/>
              </a:ext>
            </a:extLst>
          </p:cNvPr>
          <p:cNvSpPr txBox="1"/>
          <p:nvPr/>
        </p:nvSpPr>
        <p:spPr>
          <a:xfrm>
            <a:off x="301752" y="2196918"/>
            <a:ext cx="4727448" cy="3785652"/>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startAt="3"/>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Slowly push the plunger to carefully perform the injection. Pause for several seconds after injecting. Remove the needle from the skin at the same angle it was inserted.</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startAt="3"/>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Apply dry gauze at the injection site and then replace it with a bandage.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mj-lt"/>
              <a:buAutoNum type="arabicPeriod" startAt="3"/>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Dispose of needle and syringe in sharps container.</a:t>
            </a:r>
          </a:p>
        </p:txBody>
      </p:sp>
      <p:sp>
        <p:nvSpPr>
          <p:cNvPr id="3" name="TextBox 2">
            <a:extLst>
              <a:ext uri="{FF2B5EF4-FFF2-40B4-BE49-F238E27FC236}">
                <a16:creationId xmlns:a16="http://schemas.microsoft.com/office/drawing/2014/main" id="{D97C5C72-017D-5596-4CEA-D7F65500B94C}"/>
              </a:ext>
            </a:extLst>
          </p:cNvPr>
          <p:cNvSpPr txBox="1"/>
          <p:nvPr/>
        </p:nvSpPr>
        <p:spPr>
          <a:xfrm>
            <a:off x="4707867" y="6582413"/>
            <a:ext cx="4584938"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hlinkClick r:id="rId2"/>
              </a:rPr>
              <a:t>GENESIS_SOP-Injectable-Lenacapavir-15.08.2025-FINAL.pdf</a:t>
            </a:r>
            <a:endParaRPr kumimoji="0" lang="en-ZM"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7" name="Picture 6">
            <a:extLst>
              <a:ext uri="{FF2B5EF4-FFF2-40B4-BE49-F238E27FC236}">
                <a16:creationId xmlns:a16="http://schemas.microsoft.com/office/drawing/2014/main" id="{CCC34B4A-F69C-697F-7B71-12BEA7956C62}"/>
              </a:ext>
            </a:extLst>
          </p:cNvPr>
          <p:cNvPicPr>
            <a:picLocks noChangeAspect="1"/>
          </p:cNvPicPr>
          <p:nvPr/>
        </p:nvPicPr>
        <p:blipFill>
          <a:blip r:embed="rId3"/>
          <a:stretch>
            <a:fillRect/>
          </a:stretch>
        </p:blipFill>
        <p:spPr>
          <a:xfrm>
            <a:off x="5477465" y="2196918"/>
            <a:ext cx="3293134" cy="3097382"/>
          </a:xfrm>
          <a:prstGeom prst="rect">
            <a:avLst/>
          </a:prstGeom>
          <a:ln>
            <a:noFill/>
          </a:ln>
          <a:effectLst>
            <a:outerShdw blurRad="292100" dist="139700" dir="2700000" algn="tl" rotWithShape="0">
              <a:srgbClr val="333333">
                <a:alpha val="65000"/>
              </a:srgbClr>
            </a:outerShdw>
          </a:effectLst>
        </p:spPr>
      </p:pic>
      <p:sp>
        <p:nvSpPr>
          <p:cNvPr id="8" name="Google Shape;4206;g6fc5e57640033937_74">
            <a:extLst>
              <a:ext uri="{FF2B5EF4-FFF2-40B4-BE49-F238E27FC236}">
                <a16:creationId xmlns:a16="http://schemas.microsoft.com/office/drawing/2014/main" id="{A56981A7-0FCA-BA15-B054-100623BA75F3}"/>
              </a:ext>
            </a:extLst>
          </p:cNvPr>
          <p:cNvSpPr txBox="1"/>
          <p:nvPr/>
        </p:nvSpPr>
        <p:spPr>
          <a:xfrm>
            <a:off x="5183294" y="5643690"/>
            <a:ext cx="3881475" cy="500906"/>
          </a:xfrm>
          <a:prstGeom prst="rect">
            <a:avLst/>
          </a:prstGeom>
          <a:noFill/>
          <a:ln>
            <a:noFill/>
          </a:ln>
        </p:spPr>
        <p:txBody>
          <a:bodyPr spcFirstLastPara="1" wrap="square" lIns="0" tIns="0" rIns="0" bIns="0" anchor="t" anchorCtr="0">
            <a:spAutoFit/>
          </a:bodyPr>
          <a:lstStyle/>
          <a:p>
            <a:pPr algn="ctr" defTabSz="685800">
              <a:lnSpc>
                <a:spcPct val="140012"/>
              </a:lnSpc>
              <a:buSzPts val="3100"/>
            </a:pPr>
            <a:r>
              <a:rPr lang="en-US" sz="2325" b="1" dirty="0">
                <a:solidFill>
                  <a:srgbClr val="00B050"/>
                </a:solidFill>
                <a:latin typeface="Century Gothic" panose="020B0502020202020204" pitchFamily="34" charset="0"/>
                <a:ea typeface="Roboto Condensed"/>
                <a:cs typeface="Roboto Condensed"/>
                <a:sym typeface="Roboto Condensed"/>
                <a:hlinkClick r:id="rId4"/>
              </a:rPr>
              <a:t>LEN Injection Video  </a:t>
            </a:r>
            <a:endParaRPr sz="675" dirty="0">
              <a:solidFill>
                <a:srgbClr val="00B050"/>
              </a:solidFill>
              <a:latin typeface="Century Gothic" panose="020B0502020202020204" pitchFamily="34" charset="0"/>
            </a:endParaRPr>
          </a:p>
        </p:txBody>
      </p:sp>
    </p:spTree>
    <p:extLst>
      <p:ext uri="{BB962C8B-B14F-4D97-AF65-F5344CB8AC3E}">
        <p14:creationId xmlns:p14="http://schemas.microsoft.com/office/powerpoint/2010/main" val="3910219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EFE79-6AD0-8BDC-7412-162C1F734F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86E358-4627-F8DA-8A0F-E4A720AE3CE1}"/>
              </a:ext>
            </a:extLst>
          </p:cNvPr>
          <p:cNvSpPr>
            <a:spLocks noGrp="1"/>
          </p:cNvSpPr>
          <p:nvPr>
            <p:ph type="ctrTitle"/>
          </p:nvPr>
        </p:nvSpPr>
        <p:spPr/>
        <p:txBody>
          <a:bodyPr>
            <a:normAutofit/>
          </a:bodyPr>
          <a:lstStyle/>
          <a:p>
            <a:r>
              <a:rPr lang="en-US" sz="4400" dirty="0"/>
              <a:t>Unit 3</a:t>
            </a:r>
          </a:p>
        </p:txBody>
      </p:sp>
      <p:sp>
        <p:nvSpPr>
          <p:cNvPr id="3" name="Subtitle 2">
            <a:extLst>
              <a:ext uri="{FF2B5EF4-FFF2-40B4-BE49-F238E27FC236}">
                <a16:creationId xmlns:a16="http://schemas.microsoft.com/office/drawing/2014/main" id="{B763A18B-7D5B-144E-46C2-CF21FE412DB7}"/>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Pharmacokinetics &amp; Dosing for Lenacapavir</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2685599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7F869-EA07-FF77-F24D-36FB2AFACD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688E09-2B57-3005-EDAD-AB88004A0CCB}"/>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3 Learning Objectives</a:t>
            </a:r>
          </a:p>
        </p:txBody>
      </p:sp>
      <p:grpSp>
        <p:nvGrpSpPr>
          <p:cNvPr id="6" name="Google Shape;128;g3c251c46353_0_71">
            <a:extLst>
              <a:ext uri="{FF2B5EF4-FFF2-40B4-BE49-F238E27FC236}">
                <a16:creationId xmlns:a16="http://schemas.microsoft.com/office/drawing/2014/main" id="{C9D07710-50A0-5144-7C2A-4B98832608D4}"/>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13537EF6-AB6B-D996-20AE-6673F58E0FEC}"/>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F3715640-9A93-48CE-032F-2A0532F6182F}"/>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Pharmacokinetics </a:t>
              </a:r>
              <a:r>
                <a:rPr lang="en-US" sz="1600" dirty="0">
                  <a:latin typeface="Century Gothic"/>
                  <a:ea typeface="Century Gothic"/>
                  <a:cs typeface="Century Gothic"/>
                  <a:sym typeface="Century Gothic"/>
                </a:rPr>
                <a:t>and</a:t>
              </a: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 dosing for Lenacapavir</a:t>
              </a:r>
              <a:endParaRPr kumimoji="0" sz="1600" b="0" i="0" u="none" strike="noStrike" kern="1200" cap="none" spc="0" normalizeH="0" baseline="0" noProof="0" dirty="0">
                <a:ln>
                  <a:noFill/>
                </a:ln>
                <a:effectLst/>
                <a:uLnTx/>
                <a:uFillTx/>
                <a:latin typeface="Century Gothic"/>
                <a:ea typeface="Century Gothic"/>
                <a:cs typeface="Century Gothic"/>
                <a:sym typeface="Century Gothic"/>
              </a:endParaRP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Lenacapavir initiation and continuation</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lang="en-US" sz="1600" dirty="0">
                  <a:latin typeface="Century Gothic"/>
                  <a:ea typeface="Century Gothic"/>
                  <a:cs typeface="Century Gothic"/>
                  <a:sym typeface="Century Gothic"/>
                </a:rPr>
                <a:t>How to manage missed injections</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Lenacapavir contra</a:t>
              </a:r>
              <a:r>
                <a:rPr lang="en-US" sz="1600" dirty="0">
                  <a:latin typeface="Century Gothic"/>
                  <a:ea typeface="Century Gothic"/>
                  <a:cs typeface="Century Gothic"/>
                  <a:sym typeface="Century Gothic"/>
                </a:rPr>
                <a:t>indications and considerations</a:t>
              </a:r>
              <a:endParaRPr kumimoji="0" sz="1350" b="0" i="0" u="none" strike="noStrike" kern="1200" cap="none" spc="0" normalizeH="0" baseline="0" noProof="0" dirty="0">
                <a:ln>
                  <a:noFill/>
                </a:ln>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5AED6AF7-2A6D-E7C3-2C5A-28F1D7CA9217}"/>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3,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4103266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8CAB-DC6D-6D0D-6F8A-258BA772A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FED23-C9E2-1E63-2F6A-7CEC08635A55}"/>
              </a:ext>
            </a:extLst>
          </p:cNvPr>
          <p:cNvSpPr>
            <a:spLocks noGrp="1"/>
          </p:cNvSpPr>
          <p:nvPr>
            <p:ph type="ctrTitle"/>
          </p:nvPr>
        </p:nvSpPr>
        <p:spPr/>
        <p:txBody>
          <a:bodyPr>
            <a:normAutofit/>
          </a:bodyPr>
          <a:lstStyle/>
          <a:p>
            <a:r>
              <a:rPr lang="en-US" sz="4400" dirty="0"/>
              <a:t>Unit 1</a:t>
            </a:r>
          </a:p>
        </p:txBody>
      </p:sp>
      <p:sp>
        <p:nvSpPr>
          <p:cNvPr id="3" name="Subtitle 2">
            <a:extLst>
              <a:ext uri="{FF2B5EF4-FFF2-40B4-BE49-F238E27FC236}">
                <a16:creationId xmlns:a16="http://schemas.microsoft.com/office/drawing/2014/main" id="{6AAC5085-DD42-AD5A-4E6C-6885B6B3E12C}"/>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Overview, mechanism of action and effectiveness of Lenacapavir for PrEP </a:t>
            </a:r>
          </a:p>
          <a:p>
            <a:endParaRPr lang="en-US" sz="4400" dirty="0"/>
          </a:p>
        </p:txBody>
      </p:sp>
    </p:spTree>
    <p:extLst>
      <p:ext uri="{BB962C8B-B14F-4D97-AF65-F5344CB8AC3E}">
        <p14:creationId xmlns:p14="http://schemas.microsoft.com/office/powerpoint/2010/main" val="22235785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9EC6E-9340-A760-07A2-DCA2BC9E79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9FCCD8-8B27-965F-457C-07C24CED7474}"/>
              </a:ext>
            </a:extLst>
          </p:cNvPr>
          <p:cNvSpPr>
            <a:spLocks noGrp="1"/>
          </p:cNvSpPr>
          <p:nvPr>
            <p:ph type="ctrTitle"/>
          </p:nvPr>
        </p:nvSpPr>
        <p:spPr>
          <a:xfrm>
            <a:off x="382545" y="822131"/>
            <a:ext cx="8378910" cy="695773"/>
          </a:xfrm>
        </p:spPr>
        <p:txBody>
          <a:bodyPr/>
          <a:lstStyle/>
          <a:p>
            <a:r>
              <a:rPr lang="en-US" sz="3000" dirty="0">
                <a:solidFill>
                  <a:schemeClr val="accent3"/>
                </a:solidFill>
                <a:latin typeface="Century Gothic" panose="020B0502020202020204" pitchFamily="34" charset="0"/>
              </a:rPr>
              <a:t>Pharmacokinetics &amp; Dosing for Lenacapavir</a:t>
            </a:r>
          </a:p>
        </p:txBody>
      </p:sp>
      <p:sp>
        <p:nvSpPr>
          <p:cNvPr id="6" name="TextBox 5">
            <a:extLst>
              <a:ext uri="{FF2B5EF4-FFF2-40B4-BE49-F238E27FC236}">
                <a16:creationId xmlns:a16="http://schemas.microsoft.com/office/drawing/2014/main" id="{F9F8AC3C-5770-08F9-583B-56916C012B33}"/>
              </a:ext>
            </a:extLst>
          </p:cNvPr>
          <p:cNvSpPr txBox="1"/>
          <p:nvPr/>
        </p:nvSpPr>
        <p:spPr>
          <a:xfrm>
            <a:off x="307660" y="2605921"/>
            <a:ext cx="3984770" cy="2800767"/>
          </a:xfrm>
          <a:prstGeom prst="rect">
            <a:avLst/>
          </a:prstGeom>
          <a:noFill/>
        </p:spPr>
        <p:txBody>
          <a:bodyPr wrap="square">
            <a:spAutoFit/>
          </a:bodyPr>
          <a:lstStyle/>
          <a:p>
            <a:pPr marL="85725" marR="0" lvl="0" defTabSz="457200" rtl="0" eaLnBrk="1" fontAlgn="auto" latinLnBrk="0" hangingPunct="1">
              <a:lnSpc>
                <a:spcPct val="100000"/>
              </a:lnSpc>
              <a:spcBef>
                <a:spcPts val="600"/>
              </a:spcBef>
              <a:spcAft>
                <a:spcPts val="600"/>
              </a:spcAft>
              <a:buClr>
                <a:prstClr val="black"/>
              </a:buClr>
              <a:buSzPts val="1800"/>
              <a:tabLst/>
              <a:defRPr/>
            </a:pPr>
            <a:r>
              <a:rPr lang="en-US" sz="2200" dirty="0">
                <a:solidFill>
                  <a:prstClr val="black"/>
                </a:solidFill>
                <a:latin typeface="Century Gothic"/>
              </a:rPr>
              <a:t>Data </a:t>
            </a:r>
            <a:r>
              <a:rPr kumimoji="0" lang="en-US" sz="2200" b="0" i="0" u="none" strike="noStrike" kern="1200" cap="none" spc="0" normalizeH="0" baseline="0" noProof="0" dirty="0">
                <a:ln>
                  <a:noFill/>
                </a:ln>
                <a:solidFill>
                  <a:prstClr val="black"/>
                </a:solidFill>
                <a:effectLst/>
                <a:uLnTx/>
                <a:uFillTx/>
                <a:latin typeface="Century Gothic"/>
                <a:ea typeface="+mn-ea"/>
                <a:cs typeface="+mn-cs"/>
              </a:rPr>
              <a:t>demonstrates that inclusion of the oral loading phase enables LEN to reach therapeutic levels within the first 24 hours post-dose, compared to delayed attainment when the injection is given alone. </a:t>
            </a:r>
          </a:p>
        </p:txBody>
      </p:sp>
      <p:pic>
        <p:nvPicPr>
          <p:cNvPr id="5" name="Picture 4">
            <a:extLst>
              <a:ext uri="{FF2B5EF4-FFF2-40B4-BE49-F238E27FC236}">
                <a16:creationId xmlns:a16="http://schemas.microsoft.com/office/drawing/2014/main" id="{C569067F-DBAC-6E2E-1C63-FCBC29F5293E}"/>
              </a:ext>
            </a:extLst>
          </p:cNvPr>
          <p:cNvPicPr>
            <a:picLocks noChangeAspect="1"/>
          </p:cNvPicPr>
          <p:nvPr/>
        </p:nvPicPr>
        <p:blipFill>
          <a:blip r:embed="rId2"/>
          <a:stretch>
            <a:fillRect/>
          </a:stretch>
        </p:blipFill>
        <p:spPr>
          <a:xfrm>
            <a:off x="4692628" y="2346132"/>
            <a:ext cx="4143712" cy="30605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9CBF242B-4A59-099C-A391-C5021B5721FD}"/>
              </a:ext>
            </a:extLst>
          </p:cNvPr>
          <p:cNvSpPr txBox="1"/>
          <p:nvPr/>
        </p:nvSpPr>
        <p:spPr>
          <a:xfrm>
            <a:off x="7331165" y="6550223"/>
            <a:ext cx="1896725" cy="307777"/>
          </a:xfrm>
          <a:prstGeom prst="rect">
            <a:avLst/>
          </a:prstGeom>
          <a:noFill/>
        </p:spPr>
        <p:txBody>
          <a:bodyPr wrap="square">
            <a:spAutoFit/>
          </a:bodyPr>
          <a:lstStyle/>
          <a:p>
            <a:r>
              <a:rPr lang="en-US" sz="1200" i="1" dirty="0">
                <a:latin typeface="Century Gothic"/>
              </a:rPr>
              <a:t>Gilead Sciences, 2024</a:t>
            </a:r>
            <a:r>
              <a:rPr lang="en-US" sz="1400" dirty="0">
                <a:latin typeface="Century Gothic"/>
              </a:rPr>
              <a:t> </a:t>
            </a:r>
            <a:endParaRPr lang="en-ZM" dirty="0"/>
          </a:p>
        </p:txBody>
      </p:sp>
    </p:spTree>
    <p:extLst>
      <p:ext uri="{BB962C8B-B14F-4D97-AF65-F5344CB8AC3E}">
        <p14:creationId xmlns:p14="http://schemas.microsoft.com/office/powerpoint/2010/main" val="3454297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CDCDF-02AE-01E2-6266-673503340F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D0C1B4-FB83-AFA3-D791-CC1D2732A488}"/>
              </a:ext>
            </a:extLst>
          </p:cNvPr>
          <p:cNvSpPr>
            <a:spLocks noGrp="1"/>
          </p:cNvSpPr>
          <p:nvPr>
            <p:ph type="ctrTitle"/>
          </p:nvPr>
        </p:nvSpPr>
        <p:spPr>
          <a:xfrm>
            <a:off x="382545" y="822131"/>
            <a:ext cx="8378910" cy="695773"/>
          </a:xfrm>
        </p:spPr>
        <p:txBody>
          <a:bodyPr/>
          <a:lstStyle/>
          <a:p>
            <a:r>
              <a:rPr lang="en-US" sz="2800" dirty="0">
                <a:solidFill>
                  <a:schemeClr val="accent3"/>
                </a:solidFill>
                <a:latin typeface="Century Gothic" panose="020B0502020202020204" pitchFamily="34" charset="0"/>
              </a:rPr>
              <a:t>Pharmacokinetics &amp; Dosing for Lenacapavir (2)</a:t>
            </a:r>
          </a:p>
        </p:txBody>
      </p:sp>
      <p:sp>
        <p:nvSpPr>
          <p:cNvPr id="3" name="TextBox 2">
            <a:extLst>
              <a:ext uri="{FF2B5EF4-FFF2-40B4-BE49-F238E27FC236}">
                <a16:creationId xmlns:a16="http://schemas.microsoft.com/office/drawing/2014/main" id="{C5641DB4-E6BF-3504-9F6B-0449EB594A32}"/>
              </a:ext>
            </a:extLst>
          </p:cNvPr>
          <p:cNvSpPr txBox="1"/>
          <p:nvPr/>
        </p:nvSpPr>
        <p:spPr>
          <a:xfrm>
            <a:off x="382545" y="1981077"/>
            <a:ext cx="8258115" cy="3170099"/>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 oral loading dose provides an early boost in LEN concentrations, while the injection creates a long-acting depot that maintains these levels over time.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Subcutaneous Lenacapavir forms a depot from which the drug is slowly released. Injections alone, without the oral loading dose, do not achieve therapeutic concentrations rapidly enough for immediate protection.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In such cases, it may take approximately 3–4 weeks post-injection for LEN levels to reach protective thresholds</a:t>
            </a:r>
            <a:r>
              <a:rPr lang="en-US" sz="2000" dirty="0">
                <a:solidFill>
                  <a:prstClr val="black"/>
                </a:solidFill>
                <a:latin typeface="Century Gothic"/>
              </a:rPr>
              <a:t>.</a:t>
            </a: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1747499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48698-6B01-C46B-F66A-3E59A479D6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656798-63C7-D6AF-E6E1-9E407701B243}"/>
              </a:ext>
            </a:extLst>
          </p:cNvPr>
          <p:cNvSpPr>
            <a:spLocks noGrp="1"/>
          </p:cNvSpPr>
          <p:nvPr>
            <p:ph type="ctrTitle"/>
          </p:nvPr>
        </p:nvSpPr>
        <p:spPr>
          <a:xfrm>
            <a:off x="382545" y="822131"/>
            <a:ext cx="8378910" cy="695773"/>
          </a:xfrm>
        </p:spPr>
        <p:txBody>
          <a:bodyPr/>
          <a:lstStyle/>
          <a:p>
            <a:r>
              <a:rPr lang="en-US" sz="2800" dirty="0">
                <a:solidFill>
                  <a:schemeClr val="accent3"/>
                </a:solidFill>
                <a:latin typeface="Century Gothic" panose="020B0502020202020204" pitchFamily="34" charset="0"/>
              </a:rPr>
              <a:t>Pharmacokinetics &amp; Dosing for Lenacapavir (3)</a:t>
            </a:r>
          </a:p>
        </p:txBody>
      </p:sp>
      <p:sp>
        <p:nvSpPr>
          <p:cNvPr id="3" name="TextBox 2">
            <a:extLst>
              <a:ext uri="{FF2B5EF4-FFF2-40B4-BE49-F238E27FC236}">
                <a16:creationId xmlns:a16="http://schemas.microsoft.com/office/drawing/2014/main" id="{B1BAE3CB-BC78-F68E-1FA0-BEE7A9217470}"/>
              </a:ext>
            </a:extLst>
          </p:cNvPr>
          <p:cNvSpPr txBox="1"/>
          <p:nvPr/>
        </p:nvSpPr>
        <p:spPr>
          <a:xfrm>
            <a:off x="147653" y="2350192"/>
            <a:ext cx="4004897" cy="3477875"/>
          </a:xfrm>
          <a:prstGeom prst="rect">
            <a:avLst/>
          </a:prstGeom>
          <a:noFill/>
        </p:spPr>
        <p:txBody>
          <a:bodyPr wrap="square">
            <a:spAutoFit/>
          </a:bodyPr>
          <a:lstStyle/>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LEN target plasma concentrations is reached within 3–24 hours after the first two tablets are taken.</a:t>
            </a:r>
          </a:p>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If the Day 2 dose is missed, it should be taken as soon as possible to support timely achievement of therapeutic drug levels.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p:txBody>
      </p:sp>
      <p:pic>
        <p:nvPicPr>
          <p:cNvPr id="4" name="Picture 3">
            <a:extLst>
              <a:ext uri="{FF2B5EF4-FFF2-40B4-BE49-F238E27FC236}">
                <a16:creationId xmlns:a16="http://schemas.microsoft.com/office/drawing/2014/main" id="{CF41133D-8138-FD00-A980-AA55E0390EAB}"/>
              </a:ext>
            </a:extLst>
          </p:cNvPr>
          <p:cNvPicPr>
            <a:picLocks noChangeAspect="1"/>
          </p:cNvPicPr>
          <p:nvPr/>
        </p:nvPicPr>
        <p:blipFill>
          <a:blip r:embed="rId2"/>
          <a:stretch>
            <a:fillRect/>
          </a:stretch>
        </p:blipFill>
        <p:spPr>
          <a:xfrm>
            <a:off x="4572000" y="2456503"/>
            <a:ext cx="4260132" cy="28845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208581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EBF0C-E188-2B97-A893-BE222D39CE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4F90B3-CE51-61D5-2010-0B840A8FE11E}"/>
              </a:ext>
            </a:extLst>
          </p:cNvPr>
          <p:cNvSpPr>
            <a:spLocks noGrp="1"/>
          </p:cNvSpPr>
          <p:nvPr>
            <p:ph type="ctrTitle"/>
          </p:nvPr>
        </p:nvSpPr>
        <p:spPr>
          <a:xfrm>
            <a:off x="382545" y="661225"/>
            <a:ext cx="8378910" cy="856679"/>
          </a:xfrm>
        </p:spPr>
        <p:txBody>
          <a:bodyPr/>
          <a:lstStyle/>
          <a:p>
            <a:r>
              <a:rPr lang="en-US" sz="3300" dirty="0">
                <a:solidFill>
                  <a:schemeClr val="accent3"/>
                </a:solidFill>
                <a:latin typeface="Century Gothic" panose="020B0502020202020204" pitchFamily="34" charset="0"/>
              </a:rPr>
              <a:t>Lenacapavir Initiation</a:t>
            </a:r>
          </a:p>
        </p:txBody>
      </p:sp>
      <p:sp>
        <p:nvSpPr>
          <p:cNvPr id="6" name="TextBox 5">
            <a:extLst>
              <a:ext uri="{FF2B5EF4-FFF2-40B4-BE49-F238E27FC236}">
                <a16:creationId xmlns:a16="http://schemas.microsoft.com/office/drawing/2014/main" id="{815156C3-FF79-41BC-3AED-6D4A1706C0F5}"/>
              </a:ext>
            </a:extLst>
          </p:cNvPr>
          <p:cNvSpPr txBox="1"/>
          <p:nvPr/>
        </p:nvSpPr>
        <p:spPr>
          <a:xfrm>
            <a:off x="186931" y="2638035"/>
            <a:ext cx="8378909" cy="2369880"/>
          </a:xfrm>
          <a:prstGeom prst="rect">
            <a:avLst/>
          </a:prstGeom>
          <a:noFill/>
        </p:spPr>
        <p:txBody>
          <a:bodyPr wrap="square">
            <a:spAutoFit/>
          </a:bodyPr>
          <a:lstStyle/>
          <a:p>
            <a:pPr marL="85725" marR="0" lvl="0" defTabSz="457200" rtl="0" eaLnBrk="1" fontAlgn="auto" latinLnBrk="0" hangingPunct="1">
              <a:lnSpc>
                <a:spcPct val="100000"/>
              </a:lnSpc>
              <a:spcBef>
                <a:spcPts val="600"/>
              </a:spcBef>
              <a:spcAft>
                <a:spcPts val="600"/>
              </a:spcAft>
              <a:buClr>
                <a:prstClr val="black"/>
              </a:buClr>
              <a:buSzPts val="1800"/>
              <a:tabLst/>
              <a:defRPr/>
            </a:pPr>
            <a:r>
              <a:rPr kumimoji="0" lang="en-US" sz="1800" b="1" i="0" u="none" strike="noStrike" kern="1200" cap="none" spc="0" normalizeH="0" baseline="0" noProof="0" dirty="0">
                <a:ln>
                  <a:noFill/>
                </a:ln>
                <a:solidFill>
                  <a:prstClr val="black"/>
                </a:solidFill>
                <a:effectLst/>
                <a:uLnTx/>
                <a:uFillTx/>
                <a:latin typeface="Century Gothic"/>
                <a:ea typeface="+mn-ea"/>
                <a:cs typeface="+mn-cs"/>
              </a:rPr>
              <a:t>Day 1</a:t>
            </a:r>
          </a:p>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Provider administers two LEN injections in 2 separate locations.</a:t>
            </a:r>
          </a:p>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Client takes 2 LEN pills (loading dose) by mouth and is provided with  2 loading pills to carry home with them to use the following day.</a:t>
            </a:r>
          </a:p>
          <a:p>
            <a:pPr marL="85725" marR="0" lvl="0" defTabSz="457200" rtl="0" eaLnBrk="1" fontAlgn="auto" latinLnBrk="0" hangingPunct="1">
              <a:lnSpc>
                <a:spcPct val="100000"/>
              </a:lnSpc>
              <a:spcBef>
                <a:spcPts val="600"/>
              </a:spcBef>
              <a:spcAft>
                <a:spcPts val="600"/>
              </a:spcAft>
              <a:buClr>
                <a:prstClr val="black"/>
              </a:buClr>
              <a:buSzPts val="1800"/>
              <a:tabLst/>
              <a:defRPr/>
            </a:pPr>
            <a:r>
              <a:rPr kumimoji="0" lang="en-US" sz="1800" b="1" i="0" u="none" strike="noStrike" kern="1200" cap="none" spc="0" normalizeH="0" baseline="0" noProof="0" dirty="0">
                <a:ln>
                  <a:noFill/>
                </a:ln>
                <a:solidFill>
                  <a:prstClr val="black"/>
                </a:solidFill>
                <a:effectLst/>
                <a:uLnTx/>
                <a:uFillTx/>
                <a:latin typeface="Century Gothic"/>
                <a:ea typeface="+mn-ea"/>
                <a:cs typeface="+mn-cs"/>
              </a:rPr>
              <a:t>Day 2</a:t>
            </a:r>
          </a:p>
          <a:p>
            <a:pPr marL="428625" marR="0" lvl="0" indent="-342900"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Client takes 2 LEN pills (LOADING PILLS 3 &amp; 4) by mouth</a:t>
            </a:r>
            <a:r>
              <a:rPr lang="en-US" dirty="0">
                <a:solidFill>
                  <a:prstClr val="black"/>
                </a:solidFill>
                <a:latin typeface="Century Gothic"/>
              </a:rPr>
              <a:t>.</a:t>
            </a: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7" name="TextBox 6">
            <a:extLst>
              <a:ext uri="{FF2B5EF4-FFF2-40B4-BE49-F238E27FC236}">
                <a16:creationId xmlns:a16="http://schemas.microsoft.com/office/drawing/2014/main" id="{D040761B-E968-A725-A1AE-21B96881EAEC}"/>
              </a:ext>
            </a:extLst>
          </p:cNvPr>
          <p:cNvSpPr txBox="1"/>
          <p:nvPr/>
        </p:nvSpPr>
        <p:spPr>
          <a:xfrm>
            <a:off x="662728" y="1952984"/>
            <a:ext cx="7290036" cy="646331"/>
          </a:xfrm>
          <a:prstGeom prst="rect">
            <a:avLst/>
          </a:prstGeom>
          <a:noFill/>
        </p:spPr>
        <p:txBody>
          <a:bodyPr wrap="square">
            <a:spAutoFit/>
          </a:bodyPr>
          <a:lstStyle/>
          <a:p>
            <a:pPr marL="85725" marR="0" lvl="0" defTabSz="457200" rtl="0" eaLnBrk="1" fontAlgn="auto" latinLnBrk="0" hangingPunct="1">
              <a:lnSpc>
                <a:spcPct val="100000"/>
              </a:lnSpc>
              <a:spcBef>
                <a:spcPts val="600"/>
              </a:spcBef>
              <a:spcAft>
                <a:spcPts val="600"/>
              </a:spcAft>
              <a:buClr>
                <a:prstClr val="black"/>
              </a:buClr>
              <a:buSzPts val="1800"/>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INITIATION REGIMEN of oral pills and injections is completed over two consecutive days, as follows:</a:t>
            </a:r>
          </a:p>
        </p:txBody>
      </p:sp>
      <p:sp>
        <p:nvSpPr>
          <p:cNvPr id="3" name="Rectangle 2">
            <a:extLst>
              <a:ext uri="{FF2B5EF4-FFF2-40B4-BE49-F238E27FC236}">
                <a16:creationId xmlns:a16="http://schemas.microsoft.com/office/drawing/2014/main" id="{E50DE563-A9E8-4F60-B84F-8844A147780A}"/>
              </a:ext>
            </a:extLst>
          </p:cNvPr>
          <p:cNvSpPr/>
          <p:nvPr/>
        </p:nvSpPr>
        <p:spPr>
          <a:xfrm>
            <a:off x="382545" y="5471338"/>
            <a:ext cx="7826992" cy="646331"/>
          </a:xfrm>
          <a:prstGeom prst="rect">
            <a:avLst/>
          </a:prstGeom>
        </p:spPr>
        <p:txBody>
          <a:bodyPr wrap="square">
            <a:spAutoFit/>
          </a:bodyPr>
          <a:lstStyle/>
          <a:p>
            <a:r>
              <a:rPr lang="en-US" dirty="0">
                <a:solidFill>
                  <a:prstClr val="black"/>
                </a:solidFill>
                <a:latin typeface="Century Gothic"/>
              </a:rPr>
              <a:t>The protection starts 24hrs after the first 2 LEN tablets are taken on day 1. </a:t>
            </a:r>
            <a:endParaRPr lang="en-US" dirty="0"/>
          </a:p>
        </p:txBody>
      </p:sp>
    </p:spTree>
    <p:extLst>
      <p:ext uri="{BB962C8B-B14F-4D97-AF65-F5344CB8AC3E}">
        <p14:creationId xmlns:p14="http://schemas.microsoft.com/office/powerpoint/2010/main" val="1055759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25C1D-BD2C-EB44-7E27-0B2EFB3B45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020121-6207-2A2B-FA2C-DDB613646724}"/>
              </a:ext>
            </a:extLst>
          </p:cNvPr>
          <p:cNvSpPr>
            <a:spLocks noGrp="1"/>
          </p:cNvSpPr>
          <p:nvPr>
            <p:ph type="ctrTitle"/>
          </p:nvPr>
        </p:nvSpPr>
        <p:spPr>
          <a:xfrm>
            <a:off x="382545" y="661225"/>
            <a:ext cx="8378910" cy="856679"/>
          </a:xfrm>
        </p:spPr>
        <p:txBody>
          <a:bodyPr/>
          <a:lstStyle/>
          <a:p>
            <a:r>
              <a:rPr lang="en-US" sz="3300" dirty="0">
                <a:solidFill>
                  <a:schemeClr val="accent3"/>
                </a:solidFill>
                <a:latin typeface="Century Gothic" panose="020B0502020202020204" pitchFamily="34" charset="0"/>
              </a:rPr>
              <a:t>Lenacapavir Initiation (2)</a:t>
            </a:r>
          </a:p>
        </p:txBody>
      </p:sp>
      <p:sp>
        <p:nvSpPr>
          <p:cNvPr id="7" name="TextBox 6">
            <a:extLst>
              <a:ext uri="{FF2B5EF4-FFF2-40B4-BE49-F238E27FC236}">
                <a16:creationId xmlns:a16="http://schemas.microsoft.com/office/drawing/2014/main" id="{05607BD1-352C-AE41-5508-E65CE2EC5ED2}"/>
              </a:ext>
            </a:extLst>
          </p:cNvPr>
          <p:cNvSpPr txBox="1"/>
          <p:nvPr/>
        </p:nvSpPr>
        <p:spPr>
          <a:xfrm>
            <a:off x="926982" y="1927817"/>
            <a:ext cx="7290036" cy="646331"/>
          </a:xfrm>
          <a:prstGeom prst="rect">
            <a:avLst/>
          </a:prstGeom>
          <a:noFill/>
        </p:spPr>
        <p:txBody>
          <a:bodyPr wrap="square">
            <a:spAutoFit/>
          </a:bodyPr>
          <a:lstStyle/>
          <a:p>
            <a:pPr marL="85725" marR="0" lvl="0" indent="0" algn="l"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Initiation of Lenacapavir for PrEP Requires Oral Lenacapavir Loading Tablets and Injections</a:t>
            </a:r>
            <a:r>
              <a:rPr lang="en-US" dirty="0">
                <a:solidFill>
                  <a:prstClr val="black"/>
                </a:solidFill>
                <a:latin typeface="Century Gothic"/>
              </a:rPr>
              <a:t>.</a:t>
            </a: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pic>
        <p:nvPicPr>
          <p:cNvPr id="3" name="Google Shape;4082;g3a29a59a16b_0_26" descr="A close-up of a person's body&#10;&#10;AI-generated content may be incorrect.">
            <a:extLst>
              <a:ext uri="{FF2B5EF4-FFF2-40B4-BE49-F238E27FC236}">
                <a16:creationId xmlns:a16="http://schemas.microsoft.com/office/drawing/2014/main" id="{428BFF25-6DEC-285D-319F-F6CCC5034CAB}"/>
              </a:ext>
            </a:extLst>
          </p:cNvPr>
          <p:cNvPicPr preferRelativeResize="0"/>
          <p:nvPr/>
        </p:nvPicPr>
        <p:blipFill rotWithShape="1">
          <a:blip r:embed="rId2">
            <a:alphaModFix/>
          </a:blip>
          <a:srcRect/>
          <a:stretch/>
        </p:blipFill>
        <p:spPr>
          <a:xfrm>
            <a:off x="690250" y="2755837"/>
            <a:ext cx="7883298" cy="3323492"/>
          </a:xfrm>
          <a:prstGeom prst="rect">
            <a:avLst/>
          </a:prstGeom>
          <a:noFill/>
          <a:ln>
            <a:noFill/>
          </a:ln>
        </p:spPr>
      </p:pic>
      <p:sp>
        <p:nvSpPr>
          <p:cNvPr id="4" name="TextBox 3">
            <a:extLst>
              <a:ext uri="{FF2B5EF4-FFF2-40B4-BE49-F238E27FC236}">
                <a16:creationId xmlns:a16="http://schemas.microsoft.com/office/drawing/2014/main" id="{57DF49C7-24F7-0BA3-E068-71B951B741EE}"/>
              </a:ext>
            </a:extLst>
          </p:cNvPr>
          <p:cNvSpPr txBox="1"/>
          <p:nvPr/>
        </p:nvSpPr>
        <p:spPr>
          <a:xfrm>
            <a:off x="7331165" y="6550223"/>
            <a:ext cx="1896725" cy="307777"/>
          </a:xfrm>
          <a:prstGeom prst="rect">
            <a:avLst/>
          </a:prstGeom>
          <a:noFill/>
        </p:spPr>
        <p:txBody>
          <a:bodyPr wrap="square">
            <a:spAutoFit/>
          </a:bodyPr>
          <a:lstStyle/>
          <a:p>
            <a:r>
              <a:rPr lang="en-US" sz="1200" i="1" dirty="0">
                <a:latin typeface="Century Gothic"/>
              </a:rPr>
              <a:t>Gilead Sciences, 2024</a:t>
            </a:r>
            <a:r>
              <a:rPr lang="en-US" sz="1400" dirty="0">
                <a:latin typeface="Century Gothic"/>
              </a:rPr>
              <a:t> </a:t>
            </a:r>
            <a:endParaRPr lang="en-ZM" dirty="0"/>
          </a:p>
        </p:txBody>
      </p:sp>
    </p:spTree>
    <p:extLst>
      <p:ext uri="{BB962C8B-B14F-4D97-AF65-F5344CB8AC3E}">
        <p14:creationId xmlns:p14="http://schemas.microsoft.com/office/powerpoint/2010/main" val="7660056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D8BBF-C270-DCDB-D9E7-F36059491F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7730DE-7188-71A8-969A-0598F7845ED0}"/>
              </a:ext>
            </a:extLst>
          </p:cNvPr>
          <p:cNvSpPr>
            <a:spLocks noGrp="1"/>
          </p:cNvSpPr>
          <p:nvPr>
            <p:ph type="ctrTitle"/>
          </p:nvPr>
        </p:nvSpPr>
        <p:spPr>
          <a:xfrm>
            <a:off x="382545" y="661225"/>
            <a:ext cx="8378910" cy="856679"/>
          </a:xfrm>
        </p:spPr>
        <p:txBody>
          <a:bodyPr/>
          <a:lstStyle/>
          <a:p>
            <a:r>
              <a:rPr lang="en-US" sz="3300" dirty="0">
                <a:solidFill>
                  <a:schemeClr val="accent3"/>
                </a:solidFill>
                <a:latin typeface="Century Gothic" panose="020B0502020202020204" pitchFamily="34" charset="0"/>
              </a:rPr>
              <a:t>Lenacapavir Continuation </a:t>
            </a:r>
          </a:p>
        </p:txBody>
      </p:sp>
      <p:sp>
        <p:nvSpPr>
          <p:cNvPr id="7" name="TextBox 6">
            <a:extLst>
              <a:ext uri="{FF2B5EF4-FFF2-40B4-BE49-F238E27FC236}">
                <a16:creationId xmlns:a16="http://schemas.microsoft.com/office/drawing/2014/main" id="{F5A4C132-DC1A-218C-E38C-09B540A7E70D}"/>
              </a:ext>
            </a:extLst>
          </p:cNvPr>
          <p:cNvSpPr txBox="1"/>
          <p:nvPr/>
        </p:nvSpPr>
        <p:spPr>
          <a:xfrm>
            <a:off x="382545" y="1927817"/>
            <a:ext cx="8258116" cy="2339102"/>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After starting LEN by the initiation regimen (Initiation injection 1 &amp; 2 and loading pills 1 &amp; 2 – Day 1; Loading Pills 3 &amp; 4 – Day 2), subsequent LEN injections are necessary every six months (26 weeks) for those wanting to sustain protection. We refer to these bi-annual injections as follow-up injections.</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There is a +/- 14-day scheduling window for all follow-up injections.</a:t>
            </a:r>
          </a:p>
          <a:p>
            <a:pPr marL="85725" marR="0" lvl="0" indent="0" algn="l" defTabSz="457200" rtl="0" eaLnBrk="1" fontAlgn="auto" latinLnBrk="0" hangingPunct="1">
              <a:lnSpc>
                <a:spcPct val="100000"/>
              </a:lnSpc>
              <a:spcBef>
                <a:spcPts val="600"/>
              </a:spcBef>
              <a:spcAft>
                <a:spcPts val="600"/>
              </a:spcAft>
              <a:buClr>
                <a:prstClr val="black"/>
              </a:buClr>
              <a:buSzPts val="1800"/>
              <a:buFontTx/>
              <a:buNone/>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8" name="Google Shape;4408;g6fc5e57640033937_317">
            <a:extLst>
              <a:ext uri="{FF2B5EF4-FFF2-40B4-BE49-F238E27FC236}">
                <a16:creationId xmlns:a16="http://schemas.microsoft.com/office/drawing/2014/main" id="{06D9EE5F-4078-CBC2-78AD-96BBBCA6BACE}"/>
              </a:ext>
            </a:extLst>
          </p:cNvPr>
          <p:cNvSpPr/>
          <p:nvPr/>
        </p:nvSpPr>
        <p:spPr>
          <a:xfrm>
            <a:off x="717132" y="3968949"/>
            <a:ext cx="7546024" cy="1626509"/>
          </a:xfrm>
          <a:custGeom>
            <a:avLst/>
            <a:gdLst/>
            <a:ahLst/>
            <a:cxnLst/>
            <a:rect l="l" t="t" r="r" b="b"/>
            <a:pathLst>
              <a:path w="14072847" h="2907672" extrusionOk="0">
                <a:moveTo>
                  <a:pt x="0" y="0"/>
                </a:moveTo>
                <a:lnTo>
                  <a:pt x="14072847" y="0"/>
                </a:lnTo>
                <a:lnTo>
                  <a:pt x="14072847" y="2907673"/>
                </a:lnTo>
                <a:lnTo>
                  <a:pt x="0" y="2907673"/>
                </a:lnTo>
                <a:lnTo>
                  <a:pt x="0" y="0"/>
                </a:lnTo>
                <a:close/>
              </a:path>
            </a:pathLst>
          </a:custGeom>
          <a:blipFill rotWithShape="1">
            <a:blip r:embed="rId2">
              <a:alphaModFix/>
            </a:blip>
            <a:stretch>
              <a:fillRect l="-4758" t="-26915" r="-8588" b="-40395"/>
            </a:stretch>
          </a:blipFill>
          <a:ln>
            <a:noFill/>
          </a:ln>
        </p:spPr>
        <p:txBody>
          <a:bodyPr spcFirstLastPara="1" wrap="square" lIns="68569" tIns="34275" rIns="68569" bIns="34275" anchor="t" anchorCtr="0">
            <a:noAutofit/>
          </a:bodyPr>
          <a:lstStyle/>
          <a:p>
            <a:pPr defTabSz="685800"/>
            <a:endParaRPr sz="1050"/>
          </a:p>
        </p:txBody>
      </p:sp>
      <p:sp>
        <p:nvSpPr>
          <p:cNvPr id="9" name="Google Shape;4410;g6fc5e57640033937_317">
            <a:extLst>
              <a:ext uri="{FF2B5EF4-FFF2-40B4-BE49-F238E27FC236}">
                <a16:creationId xmlns:a16="http://schemas.microsoft.com/office/drawing/2014/main" id="{525B9B21-8D7D-32E3-B009-5F6440CE618C}"/>
              </a:ext>
            </a:extLst>
          </p:cNvPr>
          <p:cNvSpPr txBox="1"/>
          <p:nvPr/>
        </p:nvSpPr>
        <p:spPr>
          <a:xfrm>
            <a:off x="717132" y="5733561"/>
            <a:ext cx="1818225" cy="598241"/>
          </a:xfrm>
          <a:prstGeom prst="rect">
            <a:avLst/>
          </a:prstGeom>
          <a:noFill/>
          <a:ln>
            <a:noFill/>
          </a:ln>
        </p:spPr>
        <p:txBody>
          <a:bodyPr spcFirstLastPara="1" wrap="square" lIns="0" tIns="0" rIns="0" bIns="0" anchor="t" anchorCtr="0">
            <a:spAutoFit/>
          </a:bodyPr>
          <a:lstStyle/>
          <a:p>
            <a:pPr algn="ctr" defTabSz="685800">
              <a:lnSpc>
                <a:spcPct val="107990"/>
              </a:lnSpc>
              <a:buSzPts val="1100"/>
            </a:pPr>
            <a:r>
              <a:rPr lang="en-US" sz="1200" b="1" dirty="0">
                <a:latin typeface="Centuric gothic"/>
                <a:ea typeface="Open Sans"/>
                <a:cs typeface="Open Sans"/>
                <a:sym typeface="Open Sans"/>
              </a:rPr>
              <a:t>INITIATION REGIMEN</a:t>
            </a:r>
            <a:endParaRPr sz="1200" dirty="0">
              <a:latin typeface="Centuric gothic"/>
            </a:endParaRPr>
          </a:p>
          <a:p>
            <a:pPr algn="ctr" defTabSz="685800">
              <a:lnSpc>
                <a:spcPct val="107990"/>
              </a:lnSpc>
              <a:buSzPts val="1100"/>
            </a:pPr>
            <a:r>
              <a:rPr lang="en-US" sz="1200" dirty="0">
                <a:latin typeface="Centuric gothic"/>
                <a:ea typeface="Open Sans"/>
                <a:cs typeface="Open Sans"/>
                <a:sym typeface="Open Sans"/>
              </a:rPr>
              <a:t>(INITIATION INJECTIONS 1&amp;2/ LOADING PILLS 1-4)</a:t>
            </a:r>
            <a:endParaRPr sz="1200" dirty="0">
              <a:latin typeface="Centuric gothic"/>
            </a:endParaRPr>
          </a:p>
        </p:txBody>
      </p:sp>
      <p:sp>
        <p:nvSpPr>
          <p:cNvPr id="10" name="Google Shape;4411;g6fc5e57640033937_317">
            <a:extLst>
              <a:ext uri="{FF2B5EF4-FFF2-40B4-BE49-F238E27FC236}">
                <a16:creationId xmlns:a16="http://schemas.microsoft.com/office/drawing/2014/main" id="{AE911D5F-E3A7-ADC9-BD99-739ABFC8D39F}"/>
              </a:ext>
            </a:extLst>
          </p:cNvPr>
          <p:cNvSpPr txBox="1"/>
          <p:nvPr/>
        </p:nvSpPr>
        <p:spPr>
          <a:xfrm>
            <a:off x="6846014" y="5802105"/>
            <a:ext cx="1818225" cy="598241"/>
          </a:xfrm>
          <a:prstGeom prst="rect">
            <a:avLst/>
          </a:prstGeom>
          <a:noFill/>
          <a:ln>
            <a:noFill/>
          </a:ln>
        </p:spPr>
        <p:txBody>
          <a:bodyPr spcFirstLastPara="1" wrap="square" lIns="0" tIns="0" rIns="0" bIns="0" anchor="t" anchorCtr="0">
            <a:spAutoFit/>
          </a:bodyPr>
          <a:lstStyle/>
          <a:p>
            <a:pPr algn="ctr" defTabSz="685800">
              <a:lnSpc>
                <a:spcPct val="107990"/>
              </a:lnSpc>
              <a:buSzPts val="1100"/>
            </a:pPr>
            <a:r>
              <a:rPr lang="en-US" sz="1200" b="1" dirty="0">
                <a:latin typeface="Centuric gothic"/>
                <a:ea typeface="Open Sans"/>
                <a:cs typeface="Open Sans"/>
                <a:sym typeface="Open Sans"/>
              </a:rPr>
              <a:t>FOLLOW-UP INJECTIONS</a:t>
            </a:r>
            <a:endParaRPr sz="1200" dirty="0">
              <a:latin typeface="Centuric gothic"/>
            </a:endParaRPr>
          </a:p>
          <a:p>
            <a:pPr algn="ctr" defTabSz="685800">
              <a:lnSpc>
                <a:spcPct val="107990"/>
              </a:lnSpc>
              <a:buSzPts val="1100"/>
            </a:pPr>
            <a:r>
              <a:rPr lang="en-US" sz="1200" dirty="0">
                <a:latin typeface="Centuric gothic"/>
                <a:ea typeface="Open Sans"/>
                <a:cs typeface="Open Sans"/>
                <a:sym typeface="Open Sans"/>
              </a:rPr>
              <a:t>6 MONTHS (26 WEEKS) +/- 14 DAYS </a:t>
            </a:r>
            <a:endParaRPr sz="1200" dirty="0">
              <a:latin typeface="Centuric gothic"/>
            </a:endParaRPr>
          </a:p>
        </p:txBody>
      </p:sp>
    </p:spTree>
    <p:extLst>
      <p:ext uri="{BB962C8B-B14F-4D97-AF65-F5344CB8AC3E}">
        <p14:creationId xmlns:p14="http://schemas.microsoft.com/office/powerpoint/2010/main" val="7571692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8B7C1-05A8-7468-AF77-CFE2D3C8C5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578C99-58B0-5E5B-F263-7FB0A343D169}"/>
              </a:ext>
            </a:extLst>
          </p:cNvPr>
          <p:cNvSpPr>
            <a:spLocks noGrp="1"/>
          </p:cNvSpPr>
          <p:nvPr>
            <p:ph type="ctrTitle"/>
          </p:nvPr>
        </p:nvSpPr>
        <p:spPr>
          <a:xfrm>
            <a:off x="382545" y="661225"/>
            <a:ext cx="8378910" cy="856679"/>
          </a:xfrm>
        </p:spPr>
        <p:txBody>
          <a:bodyPr/>
          <a:lstStyle/>
          <a:p>
            <a:r>
              <a:rPr lang="en-US" sz="3300" dirty="0">
                <a:solidFill>
                  <a:schemeClr val="accent3"/>
                </a:solidFill>
                <a:latin typeface="Century Gothic" panose="020B0502020202020204" pitchFamily="34" charset="0"/>
              </a:rPr>
              <a:t>Missed Lenacapavir Injections </a:t>
            </a:r>
          </a:p>
        </p:txBody>
      </p:sp>
      <p:sp>
        <p:nvSpPr>
          <p:cNvPr id="7" name="TextBox 6">
            <a:extLst>
              <a:ext uri="{FF2B5EF4-FFF2-40B4-BE49-F238E27FC236}">
                <a16:creationId xmlns:a16="http://schemas.microsoft.com/office/drawing/2014/main" id="{3BB3635D-6BF3-D10E-BC12-27D3BE01D76A}"/>
              </a:ext>
            </a:extLst>
          </p:cNvPr>
          <p:cNvSpPr txBox="1"/>
          <p:nvPr/>
        </p:nvSpPr>
        <p:spPr>
          <a:xfrm>
            <a:off x="382545" y="1860705"/>
            <a:ext cx="8258116" cy="2616101"/>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amount of time elapsed since their last injection will determine how to proceed, as follows:</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If ≤ 28 weeks (6 months plus 2 weeks) elapsed since prior injection, resume with bi-annual Follow-up Injection today; schedule a subsequent Follow-Up Injection in 6 months</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If &gt; 28 weeks elapsed since prior injection, restart with all LEN Loading Doses over two days (Loading Injections 1 &amp; 2 and Loading Pills 1 &amp; 2).</a:t>
            </a:r>
          </a:p>
        </p:txBody>
      </p:sp>
      <p:sp>
        <p:nvSpPr>
          <p:cNvPr id="3" name="Google Shape;4430;g3a29a59a16b_0_71">
            <a:extLst>
              <a:ext uri="{FF2B5EF4-FFF2-40B4-BE49-F238E27FC236}">
                <a16:creationId xmlns:a16="http://schemas.microsoft.com/office/drawing/2014/main" id="{AFF36F59-FB31-BA44-B461-6118421A1582}"/>
              </a:ext>
            </a:extLst>
          </p:cNvPr>
          <p:cNvSpPr/>
          <p:nvPr/>
        </p:nvSpPr>
        <p:spPr>
          <a:xfrm>
            <a:off x="831157" y="4476806"/>
            <a:ext cx="7481686" cy="2044460"/>
          </a:xfrm>
          <a:custGeom>
            <a:avLst/>
            <a:gdLst/>
            <a:ahLst/>
            <a:cxnLst/>
            <a:rect l="l" t="t" r="r" b="b"/>
            <a:pathLst>
              <a:path w="14982098" h="4903006" extrusionOk="0">
                <a:moveTo>
                  <a:pt x="0" y="0"/>
                </a:moveTo>
                <a:lnTo>
                  <a:pt x="14982098" y="0"/>
                </a:lnTo>
                <a:lnTo>
                  <a:pt x="14982098" y="4903007"/>
                </a:lnTo>
                <a:lnTo>
                  <a:pt x="0" y="4903007"/>
                </a:lnTo>
                <a:lnTo>
                  <a:pt x="0" y="0"/>
                </a:lnTo>
                <a:close/>
              </a:path>
            </a:pathLst>
          </a:custGeom>
          <a:blipFill rotWithShape="1">
            <a:blip r:embed="rId2">
              <a:alphaModFix/>
            </a:blip>
            <a:stretch>
              <a:fillRect/>
            </a:stretch>
          </a:blipFill>
          <a:ln>
            <a:noFill/>
          </a:ln>
        </p:spPr>
        <p:txBody>
          <a:bodyPr spcFirstLastPara="1" wrap="square" lIns="68569" tIns="34275" rIns="68569" bIns="34275" anchor="t" anchorCtr="0">
            <a:noAutofit/>
          </a:bodyPr>
          <a:lstStyle/>
          <a:p>
            <a:pPr defTabSz="685800">
              <a:buSzPts val="1200"/>
            </a:pPr>
            <a:endParaRPr sz="900">
              <a:latin typeface="Calibri"/>
              <a:ea typeface="Calibri"/>
              <a:cs typeface="Calibri"/>
              <a:sym typeface="Calibri"/>
            </a:endParaRPr>
          </a:p>
        </p:txBody>
      </p:sp>
    </p:spTree>
    <p:extLst>
      <p:ext uri="{BB962C8B-B14F-4D97-AF65-F5344CB8AC3E}">
        <p14:creationId xmlns:p14="http://schemas.microsoft.com/office/powerpoint/2010/main" val="929365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4F131-5271-043A-9453-12DF312DFE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510DB4-DB17-E697-6360-ACECC7F762C7}"/>
              </a:ext>
            </a:extLst>
          </p:cNvPr>
          <p:cNvSpPr>
            <a:spLocks noGrp="1"/>
          </p:cNvSpPr>
          <p:nvPr>
            <p:ph type="ctrTitle"/>
          </p:nvPr>
        </p:nvSpPr>
        <p:spPr>
          <a:xfrm>
            <a:off x="382545" y="770282"/>
            <a:ext cx="8378910" cy="856679"/>
          </a:xfrm>
        </p:spPr>
        <p:txBody>
          <a:bodyPr/>
          <a:lstStyle/>
          <a:p>
            <a:r>
              <a:rPr lang="en-US" sz="3000" dirty="0">
                <a:solidFill>
                  <a:schemeClr val="accent3"/>
                </a:solidFill>
                <a:latin typeface="Century Gothic" panose="020B0502020202020204" pitchFamily="34" charset="0"/>
              </a:rPr>
              <a:t>Concentration of Lenacapavir following Missed Injections</a:t>
            </a:r>
          </a:p>
        </p:txBody>
      </p:sp>
      <p:pic>
        <p:nvPicPr>
          <p:cNvPr id="4" name="Google Shape;4417;g3a29a59a16b_0_59">
            <a:extLst>
              <a:ext uri="{FF2B5EF4-FFF2-40B4-BE49-F238E27FC236}">
                <a16:creationId xmlns:a16="http://schemas.microsoft.com/office/drawing/2014/main" id="{0C223834-9B05-13D0-AD34-A9303BDE4CE9}"/>
              </a:ext>
            </a:extLst>
          </p:cNvPr>
          <p:cNvPicPr preferRelativeResize="0"/>
          <p:nvPr/>
        </p:nvPicPr>
        <p:blipFill rotWithShape="1">
          <a:blip r:embed="rId2">
            <a:alphaModFix/>
          </a:blip>
          <a:srcRect/>
          <a:stretch/>
        </p:blipFill>
        <p:spPr>
          <a:xfrm>
            <a:off x="795740" y="2316122"/>
            <a:ext cx="7501525" cy="3534973"/>
          </a:xfrm>
          <a:prstGeom prst="rect">
            <a:avLst/>
          </a:prstGeom>
          <a:noFill/>
          <a:ln>
            <a:noFill/>
          </a:ln>
        </p:spPr>
      </p:pic>
    </p:spTree>
    <p:extLst>
      <p:ext uri="{BB962C8B-B14F-4D97-AF65-F5344CB8AC3E}">
        <p14:creationId xmlns:p14="http://schemas.microsoft.com/office/powerpoint/2010/main" val="22004738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C45B0-F0FF-EB1D-5C88-92D92DB97A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064CF9-5E4C-6688-A6DD-976FF970D977}"/>
              </a:ext>
            </a:extLst>
          </p:cNvPr>
          <p:cNvSpPr>
            <a:spLocks noGrp="1"/>
          </p:cNvSpPr>
          <p:nvPr>
            <p:ph type="ctrTitle"/>
          </p:nvPr>
        </p:nvSpPr>
        <p:spPr>
          <a:xfrm>
            <a:off x="382545" y="770282"/>
            <a:ext cx="8378910" cy="856679"/>
          </a:xfrm>
        </p:spPr>
        <p:txBody>
          <a:bodyPr/>
          <a:lstStyle/>
          <a:p>
            <a:r>
              <a:rPr lang="en-US" sz="3000" dirty="0">
                <a:solidFill>
                  <a:schemeClr val="accent3"/>
                </a:solidFill>
                <a:latin typeface="Century Gothic" panose="020B0502020202020204" pitchFamily="34" charset="0"/>
              </a:rPr>
              <a:t>After the Final Lenacapavir Injections</a:t>
            </a:r>
          </a:p>
        </p:txBody>
      </p:sp>
      <p:sp>
        <p:nvSpPr>
          <p:cNvPr id="3" name="TextBox 2">
            <a:extLst>
              <a:ext uri="{FF2B5EF4-FFF2-40B4-BE49-F238E27FC236}">
                <a16:creationId xmlns:a16="http://schemas.microsoft.com/office/drawing/2014/main" id="{DB70142A-1D92-272C-7B21-05457B9CBD2C}"/>
              </a:ext>
            </a:extLst>
          </p:cNvPr>
          <p:cNvSpPr txBox="1"/>
          <p:nvPr/>
        </p:nvSpPr>
        <p:spPr>
          <a:xfrm>
            <a:off x="382545" y="1860705"/>
            <a:ext cx="8258116" cy="1877437"/>
          </a:xfrm>
          <a:prstGeom prst="rect">
            <a:avLst/>
          </a:prstGeom>
          <a:noFill/>
        </p:spPr>
        <p:txBody>
          <a:bodyPr wrap="square">
            <a:spAutoFit/>
          </a:bodyPr>
          <a:lstStyle/>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LEN continues to provide protection for 6 months after the last injection.</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After a LEN injection (regardless of injection type), </a:t>
            </a:r>
            <a:r>
              <a:rPr lang="en-US" sz="1600" dirty="0">
                <a:solidFill>
                  <a:prstClr val="black"/>
                </a:solidFill>
                <a:latin typeface="Century Gothic"/>
              </a:rPr>
              <a:t>L</a:t>
            </a:r>
            <a:r>
              <a:rPr kumimoji="0" lang="en-US" sz="1600" b="0" i="0" u="none" strike="noStrike" kern="1200" cap="none" spc="0" normalizeH="0" baseline="0" noProof="0" dirty="0" err="1">
                <a:ln>
                  <a:noFill/>
                </a:ln>
                <a:solidFill>
                  <a:prstClr val="black"/>
                </a:solidFill>
                <a:effectLst/>
                <a:uLnTx/>
                <a:uFillTx/>
                <a:latin typeface="Century Gothic"/>
                <a:ea typeface="+mn-ea"/>
                <a:cs typeface="+mn-cs"/>
              </a:rPr>
              <a:t>enacapavir</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 remains in the body for approximately 1 year, often referred to as the “tail.” </a:t>
            </a:r>
          </a:p>
          <a:p>
            <a:pPr marL="371475" marR="0" lvl="0" indent="-285750" algn="l"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Drug levels are only protective for the ﬁrst 6 months of the tail phase. For the 6 remaining months of the tail, Lenacapavir levels are too low to provide protection. </a:t>
            </a:r>
          </a:p>
        </p:txBody>
      </p:sp>
      <p:pic>
        <p:nvPicPr>
          <p:cNvPr id="7" name="Google Shape;4451;g3a29a59a16b_0_83">
            <a:extLst>
              <a:ext uri="{FF2B5EF4-FFF2-40B4-BE49-F238E27FC236}">
                <a16:creationId xmlns:a16="http://schemas.microsoft.com/office/drawing/2014/main" id="{B86560D4-62FF-67BB-8A91-15AA14E50FAA}"/>
              </a:ext>
            </a:extLst>
          </p:cNvPr>
          <p:cNvPicPr preferRelativeResize="0"/>
          <p:nvPr/>
        </p:nvPicPr>
        <p:blipFill rotWithShape="1">
          <a:blip r:embed="rId2">
            <a:alphaModFix/>
          </a:blip>
          <a:srcRect/>
          <a:stretch/>
        </p:blipFill>
        <p:spPr>
          <a:xfrm>
            <a:off x="1265799" y="3800575"/>
            <a:ext cx="6612401" cy="2913266"/>
          </a:xfrm>
          <a:prstGeom prst="rect">
            <a:avLst/>
          </a:prstGeom>
          <a:noFill/>
          <a:ln>
            <a:noFill/>
          </a:ln>
        </p:spPr>
      </p:pic>
    </p:spTree>
    <p:extLst>
      <p:ext uri="{BB962C8B-B14F-4D97-AF65-F5344CB8AC3E}">
        <p14:creationId xmlns:p14="http://schemas.microsoft.com/office/powerpoint/2010/main" val="5919164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BBB3C-4B94-0014-DFE7-5173786C02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264044-E438-6BAA-8B16-546236558150}"/>
              </a:ext>
            </a:extLst>
          </p:cNvPr>
          <p:cNvSpPr>
            <a:spLocks noGrp="1"/>
          </p:cNvSpPr>
          <p:nvPr>
            <p:ph type="ctrTitle"/>
          </p:nvPr>
        </p:nvSpPr>
        <p:spPr/>
        <p:txBody>
          <a:bodyPr>
            <a:normAutofit/>
          </a:bodyPr>
          <a:lstStyle/>
          <a:p>
            <a:r>
              <a:rPr lang="en-US" sz="4400" dirty="0"/>
              <a:t>Unit 4</a:t>
            </a:r>
          </a:p>
        </p:txBody>
      </p:sp>
      <p:sp>
        <p:nvSpPr>
          <p:cNvPr id="3" name="Subtitle 2">
            <a:extLst>
              <a:ext uri="{FF2B5EF4-FFF2-40B4-BE49-F238E27FC236}">
                <a16:creationId xmlns:a16="http://schemas.microsoft.com/office/drawing/2014/main" id="{3D834575-4916-690C-2E52-E80EF966F262}"/>
              </a:ext>
            </a:extLst>
          </p:cNvPr>
          <p:cNvSpPr>
            <a:spLocks noGrp="1"/>
          </p:cNvSpPr>
          <p:nvPr>
            <p:ph type="subTitle" idx="1"/>
          </p:nvPr>
        </p:nvSpPr>
        <p:spPr>
          <a:xfrm>
            <a:off x="1197864" y="3922776"/>
            <a:ext cx="7013448" cy="1618488"/>
          </a:xfrm>
        </p:spPr>
        <p:txBody>
          <a:bodyPr>
            <a:normAutofit/>
          </a:bodyPr>
          <a:lstStyle/>
          <a:p>
            <a:r>
              <a:rPr lang="en-US" sz="3600" dirty="0">
                <a:latin typeface="Century Gothic" panose="020B0502020202020204" pitchFamily="34" charset="0"/>
              </a:rPr>
              <a:t>Lenacapavir Contraindications</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2492427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A871-2D35-253B-978E-742A632CB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04CD-AEFF-38BC-B59A-081D3918242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1 Learning Objectives</a:t>
            </a:r>
          </a:p>
        </p:txBody>
      </p:sp>
      <p:grpSp>
        <p:nvGrpSpPr>
          <p:cNvPr id="6" name="Google Shape;128;g3c251c46353_0_71">
            <a:extLst>
              <a:ext uri="{FF2B5EF4-FFF2-40B4-BE49-F238E27FC236}">
                <a16:creationId xmlns:a16="http://schemas.microsoft.com/office/drawing/2014/main" id="{768206CB-0DE3-BD04-6D21-13D1EAB4830D}"/>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E29434C-C54C-E7B3-96FE-3BAB9171CEB1}"/>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a:buSzPts val="1800"/>
              </a:pPr>
              <a:endParaRPr sz="1350"/>
            </a:p>
          </p:txBody>
        </p:sp>
        <p:sp>
          <p:nvSpPr>
            <p:cNvPr id="8" name="Google Shape;130;g3c251c46353_0_71">
              <a:extLst>
                <a:ext uri="{FF2B5EF4-FFF2-40B4-BE49-F238E27FC236}">
                  <a16:creationId xmlns:a16="http://schemas.microsoft.com/office/drawing/2014/main" id="{061F8F37-E9BB-8E3E-4F59-EC2E6D1108DA}"/>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The mechanism of action of Lenacapavir  </a:t>
              </a: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The effectiveness of Lenacapavir</a:t>
              </a:r>
              <a:endParaRPr sz="1600" dirty="0">
                <a:solidFill>
                  <a:schemeClr val="dk1"/>
                </a:solidFill>
                <a:latin typeface="Century Gothic"/>
                <a:ea typeface="Century Gothic"/>
                <a:cs typeface="Century Gothic"/>
                <a:sym typeface="Century Gothic"/>
              </a:endParaRPr>
            </a:p>
            <a:p>
              <a:pPr marL="371475" indent="-285750">
                <a:buClr>
                  <a:schemeClr val="dk1"/>
                </a:buClr>
                <a:buSzPts val="1800"/>
                <a:buFont typeface="Arial" panose="020B0604020202020204" pitchFamily="34" charset="0"/>
                <a:buChar char="•"/>
              </a:pPr>
              <a:r>
                <a:rPr lang="en-US" sz="1600" dirty="0">
                  <a:solidFill>
                    <a:schemeClr val="dk1"/>
                  </a:solidFill>
                  <a:latin typeface="Century Gothic"/>
                  <a:ea typeface="Century Gothic"/>
                  <a:cs typeface="Century Gothic"/>
                  <a:sym typeface="Century Gothic"/>
                </a:rPr>
                <a:t>How to store Lenacapavir</a:t>
              </a:r>
              <a:endParaRPr sz="1600" dirty="0">
                <a:solidFill>
                  <a:schemeClr val="dk1"/>
                </a:solidFill>
                <a:latin typeface="Century Gothic"/>
                <a:ea typeface="Century Gothic"/>
                <a:cs typeface="Century Gothic"/>
                <a:sym typeface="Century Gothic"/>
              </a:endParaRPr>
            </a:p>
            <a:p>
              <a:pPr>
                <a:lnSpc>
                  <a:spcPct val="90000"/>
                </a:lnSpc>
              </a:pPr>
              <a:endParaRPr sz="1350" dirty="0">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1619E6B3-B8DE-F019-BFF7-1CC58558DD40}"/>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2000" dirty="0">
                  <a:solidFill>
                    <a:srgbClr val="FFFFFF"/>
                  </a:solidFill>
                  <a:latin typeface="Poppins"/>
                  <a:ea typeface="Poppins"/>
                  <a:cs typeface="Poppins"/>
                  <a:sym typeface="Poppins"/>
                </a:rPr>
                <a:t>After completing unit 1, participants will be able to describe:​</a:t>
              </a:r>
              <a:endParaRPr sz="2000" dirty="0"/>
            </a:p>
          </p:txBody>
        </p:sp>
      </p:grpSp>
    </p:spTree>
    <p:extLst>
      <p:ext uri="{BB962C8B-B14F-4D97-AF65-F5344CB8AC3E}">
        <p14:creationId xmlns:p14="http://schemas.microsoft.com/office/powerpoint/2010/main" val="1011001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0F753-6934-9E0A-6FBB-213443ECA8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F955AB-6B52-F6AC-59F2-CD7D5AC8A36B}"/>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4 Learning Objectives</a:t>
            </a:r>
          </a:p>
        </p:txBody>
      </p:sp>
      <p:grpSp>
        <p:nvGrpSpPr>
          <p:cNvPr id="6" name="Google Shape;128;g3c251c46353_0_71">
            <a:extLst>
              <a:ext uri="{FF2B5EF4-FFF2-40B4-BE49-F238E27FC236}">
                <a16:creationId xmlns:a16="http://schemas.microsoft.com/office/drawing/2014/main" id="{BA7E7100-5001-D1C0-C100-E70962FECFD9}"/>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0D7A79EC-C78D-37E2-FC5C-FA3D7633E9D2}"/>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162E512C-8F25-360F-00A2-5437AE5DED78}"/>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Lenacapavir contraindications and considerations</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9E9E611B-388C-5C98-26A3-A217756B9F37}"/>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4,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6298619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FDDB2-24F0-4300-2FAD-10D10D1F4F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D30415-FB3F-8DD5-7915-AF9731230270}"/>
              </a:ext>
            </a:extLst>
          </p:cNvPr>
          <p:cNvSpPr>
            <a:spLocks noGrp="1"/>
          </p:cNvSpPr>
          <p:nvPr>
            <p:ph type="ctrTitle"/>
          </p:nvPr>
        </p:nvSpPr>
        <p:spPr>
          <a:xfrm>
            <a:off x="382545" y="822131"/>
            <a:ext cx="8378910" cy="695773"/>
          </a:xfrm>
        </p:spPr>
        <p:txBody>
          <a:bodyPr/>
          <a:lstStyle/>
          <a:p>
            <a:r>
              <a:rPr lang="en-US" sz="2800" dirty="0">
                <a:solidFill>
                  <a:schemeClr val="accent3"/>
                </a:solidFill>
                <a:latin typeface="Century Gothic" panose="020B0502020202020204" pitchFamily="34" charset="0"/>
              </a:rPr>
              <a:t>Lenacapavir </a:t>
            </a:r>
            <a:r>
              <a:rPr lang="en-US" sz="2800" dirty="0" err="1">
                <a:solidFill>
                  <a:schemeClr val="accent3"/>
                </a:solidFill>
                <a:latin typeface="Century Gothic" panose="020B0502020202020204" pitchFamily="34" charset="0"/>
              </a:rPr>
              <a:t>Contraindictions</a:t>
            </a:r>
            <a:r>
              <a:rPr lang="en-US" sz="2800" dirty="0">
                <a:solidFill>
                  <a:schemeClr val="accent3"/>
                </a:solidFill>
                <a:latin typeface="Century Gothic" panose="020B0502020202020204" pitchFamily="34" charset="0"/>
              </a:rPr>
              <a:t> &amp; Considerations</a:t>
            </a:r>
          </a:p>
        </p:txBody>
      </p:sp>
      <p:sp>
        <p:nvSpPr>
          <p:cNvPr id="3" name="TextBox 2">
            <a:extLst>
              <a:ext uri="{FF2B5EF4-FFF2-40B4-BE49-F238E27FC236}">
                <a16:creationId xmlns:a16="http://schemas.microsoft.com/office/drawing/2014/main" id="{77CA5C44-CCA9-7201-BDE2-E269BCFF14F6}"/>
              </a:ext>
            </a:extLst>
          </p:cNvPr>
          <p:cNvSpPr txBox="1"/>
          <p:nvPr/>
        </p:nvSpPr>
        <p:spPr>
          <a:xfrm>
            <a:off x="323822" y="3063257"/>
            <a:ext cx="8258115" cy="3323987"/>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There are few drug-drug interactions and contraindications to using LEN with other medications.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There are differences between the regulatory labels for the US FDA (permits use with a dose adjustment) and EMA (contraindicated), regarding antibiotics used in the treatment of TB such as:  Rifabutin, Rifampicin and Rifapentine.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LEN is not expected to interact with gender-affirming hormones based upon the limited evidence available.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p:txBody>
      </p:sp>
      <p:grpSp>
        <p:nvGrpSpPr>
          <p:cNvPr id="4" name="Google Shape;4465;g3a29a59a16b_0_395">
            <a:extLst>
              <a:ext uri="{FF2B5EF4-FFF2-40B4-BE49-F238E27FC236}">
                <a16:creationId xmlns:a16="http://schemas.microsoft.com/office/drawing/2014/main" id="{F64104E7-C3C8-C103-1191-3F94303FDA69}"/>
              </a:ext>
            </a:extLst>
          </p:cNvPr>
          <p:cNvGrpSpPr/>
          <p:nvPr/>
        </p:nvGrpSpPr>
        <p:grpSpPr>
          <a:xfrm>
            <a:off x="851592" y="2003950"/>
            <a:ext cx="7610842" cy="823540"/>
            <a:chOff x="-3" y="-285518"/>
            <a:chExt cx="23083500" cy="2196106"/>
          </a:xfrm>
        </p:grpSpPr>
        <p:grpSp>
          <p:nvGrpSpPr>
            <p:cNvPr id="5" name="Google Shape;4466;g3a29a59a16b_0_395">
              <a:extLst>
                <a:ext uri="{FF2B5EF4-FFF2-40B4-BE49-F238E27FC236}">
                  <a16:creationId xmlns:a16="http://schemas.microsoft.com/office/drawing/2014/main" id="{CDE323EB-1EDA-7487-9B2D-E3384A84607C}"/>
                </a:ext>
              </a:extLst>
            </p:cNvPr>
            <p:cNvGrpSpPr/>
            <p:nvPr/>
          </p:nvGrpSpPr>
          <p:grpSpPr>
            <a:xfrm>
              <a:off x="0" y="-192881"/>
              <a:ext cx="23050069" cy="2103469"/>
              <a:chOff x="0" y="-38100"/>
              <a:chExt cx="4553100" cy="415500"/>
            </a:xfrm>
          </p:grpSpPr>
          <p:sp>
            <p:nvSpPr>
              <p:cNvPr id="7" name="Google Shape;4467;g3a29a59a16b_0_395">
                <a:extLst>
                  <a:ext uri="{FF2B5EF4-FFF2-40B4-BE49-F238E27FC236}">
                    <a16:creationId xmlns:a16="http://schemas.microsoft.com/office/drawing/2014/main" id="{61C2E038-EC65-1149-5E7D-094A49439F9F}"/>
                  </a:ext>
                </a:extLst>
              </p:cNvPr>
              <p:cNvSpPr/>
              <p:nvPr/>
            </p:nvSpPr>
            <p:spPr>
              <a:xfrm>
                <a:off x="0" y="0"/>
                <a:ext cx="4553089" cy="377275"/>
              </a:xfrm>
              <a:custGeom>
                <a:avLst/>
                <a:gdLst/>
                <a:ahLst/>
                <a:cxnLst/>
                <a:rect l="l" t="t" r="r" b="b"/>
                <a:pathLst>
                  <a:path w="4553089" h="377275" extrusionOk="0">
                    <a:moveTo>
                      <a:pt x="12539" y="0"/>
                    </a:moveTo>
                    <a:lnTo>
                      <a:pt x="4540550" y="0"/>
                    </a:lnTo>
                    <a:cubicBezTo>
                      <a:pt x="4543875" y="0"/>
                      <a:pt x="4547064" y="1321"/>
                      <a:pt x="4549416" y="3673"/>
                    </a:cubicBezTo>
                    <a:cubicBezTo>
                      <a:pt x="4551768" y="6024"/>
                      <a:pt x="4553089" y="9214"/>
                      <a:pt x="4553089" y="12539"/>
                    </a:cubicBezTo>
                    <a:lnTo>
                      <a:pt x="4553089" y="364736"/>
                    </a:lnTo>
                    <a:cubicBezTo>
                      <a:pt x="4553089" y="368061"/>
                      <a:pt x="4551768" y="371251"/>
                      <a:pt x="4549416" y="373602"/>
                    </a:cubicBezTo>
                    <a:cubicBezTo>
                      <a:pt x="4547064" y="375954"/>
                      <a:pt x="4543875" y="377275"/>
                      <a:pt x="4540550" y="377275"/>
                    </a:cubicBezTo>
                    <a:lnTo>
                      <a:pt x="12539" y="377275"/>
                    </a:lnTo>
                    <a:cubicBezTo>
                      <a:pt x="9214" y="377275"/>
                      <a:pt x="6024" y="375954"/>
                      <a:pt x="3673" y="373602"/>
                    </a:cubicBezTo>
                    <a:cubicBezTo>
                      <a:pt x="1321" y="371251"/>
                      <a:pt x="0" y="368061"/>
                      <a:pt x="0" y="364736"/>
                    </a:cubicBezTo>
                    <a:lnTo>
                      <a:pt x="0" y="12539"/>
                    </a:lnTo>
                    <a:cubicBezTo>
                      <a:pt x="0" y="9214"/>
                      <a:pt x="1321" y="6024"/>
                      <a:pt x="3673" y="3673"/>
                    </a:cubicBezTo>
                    <a:cubicBezTo>
                      <a:pt x="6024" y="1321"/>
                      <a:pt x="9214" y="0"/>
                      <a:pt x="12539" y="0"/>
                    </a:cubicBezTo>
                    <a:close/>
                  </a:path>
                </a:pathLst>
              </a:custGeom>
              <a:solidFill>
                <a:srgbClr val="FE6C39"/>
              </a:solidFill>
              <a:ln>
                <a:noFill/>
              </a:ln>
            </p:spPr>
            <p:txBody>
              <a:bodyPr spcFirstLastPara="1" wrap="square" lIns="68569" tIns="34275" rIns="68569" bIns="34275" anchor="t" anchorCtr="0">
                <a:noAutofit/>
              </a:bodyPr>
              <a:lstStyle/>
              <a:p>
                <a:pPr defTabSz="685800">
                  <a:buSzPts val="1200"/>
                </a:pPr>
                <a:endParaRPr sz="900">
                  <a:latin typeface="Calibri"/>
                  <a:ea typeface="Calibri"/>
                  <a:cs typeface="Calibri"/>
                  <a:sym typeface="Calibri"/>
                </a:endParaRPr>
              </a:p>
            </p:txBody>
          </p:sp>
          <p:sp>
            <p:nvSpPr>
              <p:cNvPr id="8" name="Google Shape;4468;g3a29a59a16b_0_395">
                <a:extLst>
                  <a:ext uri="{FF2B5EF4-FFF2-40B4-BE49-F238E27FC236}">
                    <a16:creationId xmlns:a16="http://schemas.microsoft.com/office/drawing/2014/main" id="{DEB5DC4A-CA2A-77AB-B200-F101D04502C5}"/>
                  </a:ext>
                </a:extLst>
              </p:cNvPr>
              <p:cNvSpPr txBox="1"/>
              <p:nvPr/>
            </p:nvSpPr>
            <p:spPr>
              <a:xfrm>
                <a:off x="0" y="-38100"/>
                <a:ext cx="4553100" cy="415500"/>
              </a:xfrm>
              <a:prstGeom prst="rect">
                <a:avLst/>
              </a:prstGeom>
              <a:solidFill>
                <a:srgbClr val="00B050"/>
              </a:solidFill>
              <a:ln>
                <a:noFill/>
              </a:ln>
            </p:spPr>
            <p:txBody>
              <a:bodyPr spcFirstLastPara="1" wrap="square" lIns="25388" tIns="25388" rIns="25388" bIns="25388" anchor="ctr" anchorCtr="0">
                <a:noAutofit/>
              </a:bodyPr>
              <a:lstStyle/>
              <a:p>
                <a:pPr algn="ctr" defTabSz="685800">
                  <a:lnSpc>
                    <a:spcPct val="147750"/>
                  </a:lnSpc>
                  <a:buSzPts val="1200"/>
                </a:pPr>
                <a:endParaRPr sz="900">
                  <a:latin typeface="Calibri"/>
                  <a:ea typeface="Calibri"/>
                  <a:cs typeface="Calibri"/>
                  <a:sym typeface="Calibri"/>
                </a:endParaRPr>
              </a:p>
            </p:txBody>
          </p:sp>
        </p:grpSp>
        <p:sp>
          <p:nvSpPr>
            <p:cNvPr id="6" name="Google Shape;4469;g3a29a59a16b_0_395">
              <a:extLst>
                <a:ext uri="{FF2B5EF4-FFF2-40B4-BE49-F238E27FC236}">
                  <a16:creationId xmlns:a16="http://schemas.microsoft.com/office/drawing/2014/main" id="{72F172E4-0B1A-8894-E2BF-627C27E7A3FE}"/>
                </a:ext>
              </a:extLst>
            </p:cNvPr>
            <p:cNvSpPr txBox="1"/>
            <p:nvPr/>
          </p:nvSpPr>
          <p:spPr>
            <a:xfrm>
              <a:off x="-3" y="-285518"/>
              <a:ext cx="23083500" cy="2195472"/>
            </a:xfrm>
            <a:prstGeom prst="rect">
              <a:avLst/>
            </a:prstGeom>
            <a:solidFill>
              <a:schemeClr val="accent6">
                <a:lumMod val="75000"/>
              </a:schemeClr>
            </a:solidFill>
            <a:ln>
              <a:noFill/>
            </a:ln>
          </p:spPr>
          <p:txBody>
            <a:bodyPr spcFirstLastPara="1" wrap="square" lIns="0" tIns="0" rIns="0" bIns="0" anchor="t" anchorCtr="0">
              <a:spAutoFit/>
            </a:bodyPr>
            <a:lstStyle/>
            <a:p>
              <a:pPr marL="85725" lvl="2" defTabSz="685800">
                <a:lnSpc>
                  <a:spcPct val="150000"/>
                </a:lnSpc>
                <a:spcBef>
                  <a:spcPts val="270"/>
                </a:spcBef>
                <a:buSzPts val="1800"/>
                <a:defRPr/>
              </a:pPr>
              <a:r>
                <a:rPr lang="en-US" sz="1700" b="1" dirty="0">
                  <a:solidFill>
                    <a:schemeClr val="bg1"/>
                  </a:solidFill>
                  <a:latin typeface="Century Gothic"/>
                  <a:sym typeface="Roboto Condensed"/>
                </a:rPr>
                <a:t>USE OF MEDICATIONS THAT INTERACT WITH LEN, WITH CONTRAINDICATIONS AND CONSIDERATIONS VARYING BY PRODUCT</a:t>
              </a:r>
              <a:endParaRPr sz="1700" b="1" dirty="0">
                <a:solidFill>
                  <a:schemeClr val="bg1"/>
                </a:solidFill>
                <a:latin typeface="Century Gothic"/>
              </a:endParaRPr>
            </a:p>
          </p:txBody>
        </p:sp>
      </p:grpSp>
    </p:spTree>
    <p:extLst>
      <p:ext uri="{BB962C8B-B14F-4D97-AF65-F5344CB8AC3E}">
        <p14:creationId xmlns:p14="http://schemas.microsoft.com/office/powerpoint/2010/main" val="13788192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28963-06CB-EAFA-CD9A-E3E9403AFC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550C69-2C58-A340-AB0D-90AD0DCB1B71}"/>
              </a:ext>
            </a:extLst>
          </p:cNvPr>
          <p:cNvSpPr>
            <a:spLocks noGrp="1"/>
          </p:cNvSpPr>
          <p:nvPr>
            <p:ph type="ctrTitle"/>
          </p:nvPr>
        </p:nvSpPr>
        <p:spPr>
          <a:xfrm>
            <a:off x="94799" y="831598"/>
            <a:ext cx="8954402" cy="695773"/>
          </a:xfrm>
        </p:spPr>
        <p:txBody>
          <a:bodyPr/>
          <a:lstStyle/>
          <a:p>
            <a:r>
              <a:rPr lang="en-US" sz="2800" dirty="0">
                <a:solidFill>
                  <a:schemeClr val="accent3"/>
                </a:solidFill>
                <a:latin typeface="Century Gothic" panose="020B0502020202020204" pitchFamily="34" charset="0"/>
              </a:rPr>
              <a:t>Lenacapavir </a:t>
            </a:r>
            <a:r>
              <a:rPr lang="en-US" sz="2800" dirty="0" err="1">
                <a:solidFill>
                  <a:schemeClr val="accent3"/>
                </a:solidFill>
                <a:latin typeface="Century Gothic" panose="020B0502020202020204" pitchFamily="34" charset="0"/>
              </a:rPr>
              <a:t>Contraindictions</a:t>
            </a:r>
            <a:r>
              <a:rPr lang="en-US" sz="2800" dirty="0">
                <a:solidFill>
                  <a:schemeClr val="accent3"/>
                </a:solidFill>
                <a:latin typeface="Century Gothic" panose="020B0502020202020204" pitchFamily="34" charset="0"/>
              </a:rPr>
              <a:t> &amp; Considerations (2)</a:t>
            </a:r>
          </a:p>
        </p:txBody>
      </p:sp>
      <p:sp>
        <p:nvSpPr>
          <p:cNvPr id="3" name="TextBox 2">
            <a:extLst>
              <a:ext uri="{FF2B5EF4-FFF2-40B4-BE49-F238E27FC236}">
                <a16:creationId xmlns:a16="http://schemas.microsoft.com/office/drawing/2014/main" id="{B823F726-A9CC-1C5D-87B8-D5A59705451D}"/>
              </a:ext>
            </a:extLst>
          </p:cNvPr>
          <p:cNvSpPr txBox="1"/>
          <p:nvPr/>
        </p:nvSpPr>
        <p:spPr>
          <a:xfrm>
            <a:off x="382545" y="2039800"/>
            <a:ext cx="8258115" cy="707886"/>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 following contraindications and considerations to starting LEN also apply:</a:t>
            </a:r>
          </a:p>
        </p:txBody>
      </p:sp>
      <p:grpSp>
        <p:nvGrpSpPr>
          <p:cNvPr id="9" name="Google Shape;4493;g3a29a59a16b_0_1326">
            <a:extLst>
              <a:ext uri="{FF2B5EF4-FFF2-40B4-BE49-F238E27FC236}">
                <a16:creationId xmlns:a16="http://schemas.microsoft.com/office/drawing/2014/main" id="{160838D3-9886-C881-CB86-B69E09EB07C8}"/>
              </a:ext>
            </a:extLst>
          </p:cNvPr>
          <p:cNvGrpSpPr/>
          <p:nvPr/>
        </p:nvGrpSpPr>
        <p:grpSpPr>
          <a:xfrm>
            <a:off x="758294" y="3076772"/>
            <a:ext cx="7765035" cy="704456"/>
            <a:chOff x="0" y="-337542"/>
            <a:chExt cx="22505400" cy="1688850"/>
          </a:xfrm>
          <a:solidFill>
            <a:schemeClr val="accent6">
              <a:lumMod val="75000"/>
            </a:schemeClr>
          </a:solidFill>
        </p:grpSpPr>
        <p:grpSp>
          <p:nvGrpSpPr>
            <p:cNvPr id="10" name="Google Shape;4494;g3a29a59a16b_0_1326">
              <a:extLst>
                <a:ext uri="{FF2B5EF4-FFF2-40B4-BE49-F238E27FC236}">
                  <a16:creationId xmlns:a16="http://schemas.microsoft.com/office/drawing/2014/main" id="{1F85AFEC-F9FF-AD62-7ED0-DE38544972D4}"/>
                </a:ext>
              </a:extLst>
            </p:cNvPr>
            <p:cNvGrpSpPr/>
            <p:nvPr/>
          </p:nvGrpSpPr>
          <p:grpSpPr>
            <a:xfrm>
              <a:off x="0" y="-337542"/>
              <a:ext cx="22505329" cy="1688850"/>
              <a:chOff x="0" y="-66675"/>
              <a:chExt cx="4445497" cy="333600"/>
            </a:xfrm>
            <a:grpFill/>
          </p:grpSpPr>
          <p:sp>
            <p:nvSpPr>
              <p:cNvPr id="12" name="Google Shape;4495;g3a29a59a16b_0_1326">
                <a:extLst>
                  <a:ext uri="{FF2B5EF4-FFF2-40B4-BE49-F238E27FC236}">
                    <a16:creationId xmlns:a16="http://schemas.microsoft.com/office/drawing/2014/main" id="{BAD6E6CB-3449-CCC7-1B6C-3D97685902E8}"/>
                  </a:ext>
                </a:extLst>
              </p:cNvPr>
              <p:cNvSpPr/>
              <p:nvPr/>
            </p:nvSpPr>
            <p:spPr>
              <a:xfrm>
                <a:off x="0" y="0"/>
                <a:ext cx="4445497" cy="266895"/>
              </a:xfrm>
              <a:custGeom>
                <a:avLst/>
                <a:gdLst/>
                <a:ahLst/>
                <a:cxnLst/>
                <a:rect l="l" t="t" r="r" b="b"/>
                <a:pathLst>
                  <a:path w="4445497" h="266895" extrusionOk="0">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grpFill/>
              <a:ln>
                <a:noFill/>
              </a:ln>
            </p:spPr>
            <p:txBody>
              <a:bodyPr spcFirstLastPara="1" wrap="square" lIns="68569" tIns="34275" rIns="68569" bIns="34275" anchor="t" anchorCtr="0">
                <a:noAutofit/>
              </a:bodyPr>
              <a:lstStyle/>
              <a:p>
                <a:pPr defTabSz="685800">
                  <a:buSzPts val="1200"/>
                </a:pPr>
                <a:endParaRPr sz="900">
                  <a:latin typeface="Calibri"/>
                  <a:ea typeface="Calibri"/>
                  <a:cs typeface="Calibri"/>
                  <a:sym typeface="Calibri"/>
                </a:endParaRPr>
              </a:p>
            </p:txBody>
          </p:sp>
          <p:sp>
            <p:nvSpPr>
              <p:cNvPr id="13" name="Google Shape;4496;g3a29a59a16b_0_1326">
                <a:extLst>
                  <a:ext uri="{FF2B5EF4-FFF2-40B4-BE49-F238E27FC236}">
                    <a16:creationId xmlns:a16="http://schemas.microsoft.com/office/drawing/2014/main" id="{7384A67B-11F5-568A-1F2C-FF7D798E07AC}"/>
                  </a:ext>
                </a:extLst>
              </p:cNvPr>
              <p:cNvSpPr txBox="1"/>
              <p:nvPr/>
            </p:nvSpPr>
            <p:spPr>
              <a:xfrm>
                <a:off x="0" y="-66675"/>
                <a:ext cx="4445400" cy="333600"/>
              </a:xfrm>
              <a:prstGeom prst="rect">
                <a:avLst/>
              </a:prstGeom>
              <a:grpFill/>
              <a:ln>
                <a:noFill/>
              </a:ln>
            </p:spPr>
            <p:txBody>
              <a:bodyPr spcFirstLastPara="1" wrap="square" lIns="25388" tIns="25388" rIns="25388" bIns="25388" anchor="ctr" anchorCtr="0">
                <a:noAutofit/>
              </a:bodyPr>
              <a:lstStyle/>
              <a:p>
                <a:pPr algn="ctr" defTabSz="685800">
                  <a:lnSpc>
                    <a:spcPct val="280000"/>
                  </a:lnSpc>
                  <a:buSzPts val="1200"/>
                </a:pPr>
                <a:endParaRPr sz="900" dirty="0">
                  <a:latin typeface="Calibri"/>
                  <a:ea typeface="Calibri"/>
                  <a:cs typeface="Calibri"/>
                  <a:sym typeface="Calibri"/>
                </a:endParaRPr>
              </a:p>
            </p:txBody>
          </p:sp>
        </p:grpSp>
        <p:sp>
          <p:nvSpPr>
            <p:cNvPr id="11" name="Google Shape;4497;g3a29a59a16b_0_1326">
              <a:extLst>
                <a:ext uri="{FF2B5EF4-FFF2-40B4-BE49-F238E27FC236}">
                  <a16:creationId xmlns:a16="http://schemas.microsoft.com/office/drawing/2014/main" id="{94CD399B-0F3B-8731-CC03-D6AD53A222FF}"/>
                </a:ext>
              </a:extLst>
            </p:cNvPr>
            <p:cNvSpPr txBox="1"/>
            <p:nvPr/>
          </p:nvSpPr>
          <p:spPr>
            <a:xfrm>
              <a:off x="0" y="396559"/>
              <a:ext cx="22505400" cy="679501"/>
            </a:xfrm>
            <a:prstGeom prst="rect">
              <a:avLst/>
            </a:prstGeom>
            <a:grpFill/>
            <a:ln>
              <a:noFill/>
            </a:ln>
          </p:spPr>
          <p:txBody>
            <a:bodyPr spcFirstLastPara="1" wrap="square" lIns="0" tIns="0" rIns="0" bIns="0" anchor="t" anchorCtr="0">
              <a:spAutoFit/>
            </a:bodyPr>
            <a:lstStyle/>
            <a:p>
              <a:pPr algn="ctr" defTabSz="685800">
                <a:lnSpc>
                  <a:spcPct val="92000"/>
                </a:lnSpc>
                <a:buSzPts val="2400"/>
              </a:pPr>
              <a:r>
                <a:rPr lang="en-US" sz="1800" b="1" dirty="0">
                  <a:solidFill>
                    <a:schemeClr val="bg1"/>
                  </a:solidFill>
                  <a:latin typeface="Century Gothic" panose="020B0502020202020204" pitchFamily="34" charset="0"/>
                  <a:cs typeface="Poppins"/>
                  <a:sym typeface="Roboto Condensed"/>
                </a:rPr>
                <a:t>HIGH SUSPICION OF ACUTE HIV INFECTION</a:t>
              </a:r>
              <a:endParaRPr sz="1800" b="1" dirty="0">
                <a:solidFill>
                  <a:schemeClr val="bg1"/>
                </a:solidFill>
                <a:latin typeface="Century Gothic" panose="020B0502020202020204" pitchFamily="34" charset="0"/>
                <a:cs typeface="Poppins"/>
              </a:endParaRPr>
            </a:p>
          </p:txBody>
        </p:sp>
      </p:grpSp>
      <p:grpSp>
        <p:nvGrpSpPr>
          <p:cNvPr id="19" name="Google Shape;4498;g3a29a59a16b_0_1326">
            <a:extLst>
              <a:ext uri="{FF2B5EF4-FFF2-40B4-BE49-F238E27FC236}">
                <a16:creationId xmlns:a16="http://schemas.microsoft.com/office/drawing/2014/main" id="{1D680886-0233-BEEA-06C9-ED755B4479D9}"/>
              </a:ext>
            </a:extLst>
          </p:cNvPr>
          <p:cNvGrpSpPr/>
          <p:nvPr/>
        </p:nvGrpSpPr>
        <p:grpSpPr>
          <a:xfrm>
            <a:off x="765224" y="4022058"/>
            <a:ext cx="7757911" cy="788801"/>
            <a:chOff x="0" y="-192881"/>
            <a:chExt cx="22505329" cy="2103469"/>
          </a:xfrm>
        </p:grpSpPr>
        <p:grpSp>
          <p:nvGrpSpPr>
            <p:cNvPr id="20" name="Google Shape;4499;g3a29a59a16b_0_1326">
              <a:extLst>
                <a:ext uri="{FF2B5EF4-FFF2-40B4-BE49-F238E27FC236}">
                  <a16:creationId xmlns:a16="http://schemas.microsoft.com/office/drawing/2014/main" id="{4C6299C0-FD6F-BD63-D41B-FEB8C0058A80}"/>
                </a:ext>
              </a:extLst>
            </p:cNvPr>
            <p:cNvGrpSpPr/>
            <p:nvPr/>
          </p:nvGrpSpPr>
          <p:grpSpPr>
            <a:xfrm>
              <a:off x="0" y="-192881"/>
              <a:ext cx="22505329" cy="2103469"/>
              <a:chOff x="0" y="-38100"/>
              <a:chExt cx="4445497" cy="415500"/>
            </a:xfrm>
          </p:grpSpPr>
          <p:sp>
            <p:nvSpPr>
              <p:cNvPr id="22" name="Google Shape;4500;g3a29a59a16b_0_1326">
                <a:extLst>
                  <a:ext uri="{FF2B5EF4-FFF2-40B4-BE49-F238E27FC236}">
                    <a16:creationId xmlns:a16="http://schemas.microsoft.com/office/drawing/2014/main" id="{1EBA1514-794A-40CC-3F06-C186DD55527D}"/>
                  </a:ext>
                </a:extLst>
              </p:cNvPr>
              <p:cNvSpPr/>
              <p:nvPr/>
            </p:nvSpPr>
            <p:spPr>
              <a:xfrm>
                <a:off x="0" y="0"/>
                <a:ext cx="4445497" cy="377275"/>
              </a:xfrm>
              <a:custGeom>
                <a:avLst/>
                <a:gdLst/>
                <a:ahLst/>
                <a:cxnLst/>
                <a:rect l="l" t="t" r="r" b="b"/>
                <a:pathLst>
                  <a:path w="4445497" h="377275" extrusionOk="0">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DAEDEF"/>
              </a:solidFill>
              <a:ln>
                <a:noFill/>
              </a:ln>
            </p:spPr>
            <p:txBody>
              <a:bodyPr spcFirstLastPara="1" wrap="square" lIns="68569" tIns="34275" rIns="68569" bIns="34275" anchor="t" anchorCtr="0">
                <a:noAutofit/>
              </a:bodyPr>
              <a:lstStyle/>
              <a:p>
                <a:pPr marL="0" marR="0" lvl="0" indent="0" defTabSz="685800" eaLnBrk="1" fontAlgn="auto" latinLnBrk="0" hangingPunct="1">
                  <a:lnSpc>
                    <a:spcPct val="100000"/>
                  </a:lnSpc>
                  <a:spcBef>
                    <a:spcPts val="0"/>
                  </a:spcBef>
                  <a:spcAft>
                    <a:spcPts val="0"/>
                  </a:spcAft>
                  <a:buClr>
                    <a:srgbClr val="000000"/>
                  </a:buClr>
                  <a:buSzPts val="1200"/>
                  <a:buFont typeface="Arial"/>
                  <a:buNone/>
                  <a:tabLst/>
                  <a:defRPr/>
                </a:pPr>
                <a:endParaRPr kumimoji="0" sz="9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3" name="Google Shape;4501;g3a29a59a16b_0_1326">
                <a:extLst>
                  <a:ext uri="{FF2B5EF4-FFF2-40B4-BE49-F238E27FC236}">
                    <a16:creationId xmlns:a16="http://schemas.microsoft.com/office/drawing/2014/main" id="{9BD2571D-EEC2-0396-26A3-0E6E6B83A6AB}"/>
                  </a:ext>
                </a:extLst>
              </p:cNvPr>
              <p:cNvSpPr txBox="1"/>
              <p:nvPr/>
            </p:nvSpPr>
            <p:spPr>
              <a:xfrm>
                <a:off x="0" y="-38100"/>
                <a:ext cx="4445400" cy="415500"/>
              </a:xfrm>
              <a:prstGeom prst="rect">
                <a:avLst/>
              </a:prstGeom>
              <a:noFill/>
              <a:ln>
                <a:noFill/>
              </a:ln>
            </p:spPr>
            <p:txBody>
              <a:bodyPr spcFirstLastPara="1" wrap="square" lIns="25388" tIns="25388" rIns="25388" bIns="25388" anchor="ctr" anchorCtr="0">
                <a:noAutofit/>
              </a:bodyPr>
              <a:lstStyle/>
              <a:p>
                <a:pPr marL="0" marR="0" lvl="0" indent="0" algn="ctr" defTabSz="685800" eaLnBrk="1" fontAlgn="auto" latinLnBrk="0" hangingPunct="1">
                  <a:lnSpc>
                    <a:spcPct val="147750"/>
                  </a:lnSpc>
                  <a:spcBef>
                    <a:spcPts val="0"/>
                  </a:spcBef>
                  <a:spcAft>
                    <a:spcPts val="0"/>
                  </a:spcAft>
                  <a:buClr>
                    <a:srgbClr val="000000"/>
                  </a:buClr>
                  <a:buSzPts val="1200"/>
                  <a:buFont typeface="Arial"/>
                  <a:buNone/>
                  <a:tabLst/>
                  <a:defRPr/>
                </a:pPr>
                <a:endParaRPr kumimoji="0" sz="9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21" name="Google Shape;4502;g3a29a59a16b_0_1326">
              <a:extLst>
                <a:ext uri="{FF2B5EF4-FFF2-40B4-BE49-F238E27FC236}">
                  <a16:creationId xmlns:a16="http://schemas.microsoft.com/office/drawing/2014/main" id="{F4F3BE24-9A9E-6734-CF87-B0C5999C73AA}"/>
                </a:ext>
              </a:extLst>
            </p:cNvPr>
            <p:cNvSpPr txBox="1"/>
            <p:nvPr/>
          </p:nvSpPr>
          <p:spPr>
            <a:xfrm>
              <a:off x="0" y="216311"/>
              <a:ext cx="22128601" cy="1359005"/>
            </a:xfrm>
            <a:prstGeom prst="rect">
              <a:avLst/>
            </a:prstGeom>
            <a:noFill/>
            <a:ln>
              <a:noFill/>
            </a:ln>
          </p:spPr>
          <p:txBody>
            <a:bodyPr spcFirstLastPara="1" wrap="square" lIns="0" tIns="0" rIns="0" bIns="0" anchor="t" anchorCtr="0">
              <a:spAutoFit/>
            </a:bodyPr>
            <a:lstStyle/>
            <a:p>
              <a:pPr marL="0" marR="0" lvl="0" indent="0" algn="ctr" defTabSz="685800" eaLnBrk="1" fontAlgn="auto" latinLnBrk="0" hangingPunct="1">
                <a:lnSpc>
                  <a:spcPct val="92000"/>
                </a:lnSpc>
                <a:spcBef>
                  <a:spcPts val="0"/>
                </a:spcBef>
                <a:spcAft>
                  <a:spcPts val="0"/>
                </a:spcAft>
                <a:buClr>
                  <a:srgbClr val="000000"/>
                </a:buClr>
                <a:buSzPts val="2400"/>
                <a:buFont typeface="Arial"/>
                <a:buNone/>
                <a:tabLst/>
                <a:defRPr/>
              </a:pPr>
              <a:r>
                <a:rPr kumimoji="0" lang="en-US" sz="1800" b="1" i="0" u="none" strike="noStrike" kern="0" cap="none" spc="0" normalizeH="0" baseline="0" noProof="0" dirty="0">
                  <a:ln>
                    <a:noFill/>
                  </a:ln>
                  <a:solidFill>
                    <a:srgbClr val="000000"/>
                  </a:solidFill>
                  <a:effectLst/>
                  <a:uLnTx/>
                  <a:uFillTx/>
                  <a:latin typeface="Century Gothic" panose="020B0502020202020204" pitchFamily="34" charset="0"/>
                  <a:cs typeface="Poppins"/>
                  <a:sym typeface="Roboto Condensed"/>
                </a:rPr>
                <a:t>USE OF MEDICATIONS THAT INTERACT WITH LEN, WITH CONTRAINDICATIONS AND CONSIDERATIONS VARYING BY PRODUCT</a:t>
              </a:r>
              <a:endParaRPr kumimoji="0" sz="1800" b="1" i="0" u="none" strike="noStrike" kern="0" cap="none" spc="0" normalizeH="0" baseline="0" noProof="0" dirty="0">
                <a:ln>
                  <a:noFill/>
                </a:ln>
                <a:solidFill>
                  <a:srgbClr val="000000"/>
                </a:solidFill>
                <a:effectLst/>
                <a:uLnTx/>
                <a:uFillTx/>
                <a:latin typeface="Century Gothic" panose="020B0502020202020204" pitchFamily="34" charset="0"/>
                <a:cs typeface="Poppins"/>
                <a:sym typeface="Arial"/>
              </a:endParaRPr>
            </a:p>
          </p:txBody>
        </p:sp>
      </p:grpSp>
      <p:grpSp>
        <p:nvGrpSpPr>
          <p:cNvPr id="24" name="Google Shape;4503;g3a29a59a16b_0_1326">
            <a:extLst>
              <a:ext uri="{FF2B5EF4-FFF2-40B4-BE49-F238E27FC236}">
                <a16:creationId xmlns:a16="http://schemas.microsoft.com/office/drawing/2014/main" id="{6DE80867-6118-1F2F-D80A-33FB0F2752C1}"/>
              </a:ext>
            </a:extLst>
          </p:cNvPr>
          <p:cNvGrpSpPr/>
          <p:nvPr/>
        </p:nvGrpSpPr>
        <p:grpSpPr>
          <a:xfrm>
            <a:off x="909605" y="5123781"/>
            <a:ext cx="7613361" cy="579213"/>
            <a:chOff x="0" y="-192881"/>
            <a:chExt cx="22505329" cy="1544569"/>
          </a:xfrm>
        </p:grpSpPr>
        <p:grpSp>
          <p:nvGrpSpPr>
            <p:cNvPr id="25" name="Google Shape;4504;g3a29a59a16b_0_1326">
              <a:extLst>
                <a:ext uri="{FF2B5EF4-FFF2-40B4-BE49-F238E27FC236}">
                  <a16:creationId xmlns:a16="http://schemas.microsoft.com/office/drawing/2014/main" id="{89B452AA-A6F0-C6B8-5B81-DE35A4BC3CEE}"/>
                </a:ext>
              </a:extLst>
            </p:cNvPr>
            <p:cNvGrpSpPr/>
            <p:nvPr/>
          </p:nvGrpSpPr>
          <p:grpSpPr>
            <a:xfrm>
              <a:off x="0" y="-192881"/>
              <a:ext cx="22505329" cy="1544569"/>
              <a:chOff x="0" y="-38100"/>
              <a:chExt cx="4445497" cy="305100"/>
            </a:xfrm>
          </p:grpSpPr>
          <p:sp>
            <p:nvSpPr>
              <p:cNvPr id="27" name="Google Shape;4505;g3a29a59a16b_0_1326">
                <a:extLst>
                  <a:ext uri="{FF2B5EF4-FFF2-40B4-BE49-F238E27FC236}">
                    <a16:creationId xmlns:a16="http://schemas.microsoft.com/office/drawing/2014/main" id="{8AB29B0E-5301-09B7-6D86-6C49E613C49A}"/>
                  </a:ext>
                </a:extLst>
              </p:cNvPr>
              <p:cNvSpPr/>
              <p:nvPr/>
            </p:nvSpPr>
            <p:spPr>
              <a:xfrm>
                <a:off x="0" y="0"/>
                <a:ext cx="4445497" cy="266895"/>
              </a:xfrm>
              <a:custGeom>
                <a:avLst/>
                <a:gdLst/>
                <a:ahLst/>
                <a:cxnLst/>
                <a:rect l="l" t="t" r="r" b="b"/>
                <a:pathLst>
                  <a:path w="4445497" h="266895" extrusionOk="0">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000000">
                  <a:alpha val="0"/>
                </a:srgbClr>
              </a:solidFill>
              <a:ln w="38100" cap="rnd" cmpd="sng">
                <a:solidFill>
                  <a:srgbClr val="FE6C39"/>
                </a:solidFill>
                <a:prstDash val="solid"/>
                <a:round/>
                <a:headEnd type="none" w="sm" len="sm"/>
                <a:tailEnd type="none" w="sm" len="sm"/>
              </a:ln>
            </p:spPr>
            <p:txBody>
              <a:bodyPr spcFirstLastPara="1" wrap="square" lIns="68569" tIns="34275" rIns="68569" bIns="34275" anchor="t" anchorCtr="0">
                <a:noAutofit/>
              </a:bodyPr>
              <a:lstStyle/>
              <a:p>
                <a:pPr defTabSz="685800">
                  <a:buSzPts val="1200"/>
                </a:pPr>
                <a:endParaRPr sz="900">
                  <a:latin typeface="Calibri"/>
                  <a:ea typeface="Calibri"/>
                  <a:cs typeface="Calibri"/>
                  <a:sym typeface="Calibri"/>
                </a:endParaRPr>
              </a:p>
            </p:txBody>
          </p:sp>
          <p:sp>
            <p:nvSpPr>
              <p:cNvPr id="28" name="Google Shape;4506;g3a29a59a16b_0_1326">
                <a:extLst>
                  <a:ext uri="{FF2B5EF4-FFF2-40B4-BE49-F238E27FC236}">
                    <a16:creationId xmlns:a16="http://schemas.microsoft.com/office/drawing/2014/main" id="{45FAAA06-DDA0-D9C6-BE8F-34FEADF14A1B}"/>
                  </a:ext>
                </a:extLst>
              </p:cNvPr>
              <p:cNvSpPr txBox="1"/>
              <p:nvPr/>
            </p:nvSpPr>
            <p:spPr>
              <a:xfrm>
                <a:off x="0" y="-38100"/>
                <a:ext cx="4445400" cy="305100"/>
              </a:xfrm>
              <a:prstGeom prst="rect">
                <a:avLst/>
              </a:prstGeom>
              <a:noFill/>
              <a:ln>
                <a:noFill/>
              </a:ln>
            </p:spPr>
            <p:txBody>
              <a:bodyPr spcFirstLastPara="1" wrap="square" lIns="25388" tIns="25388" rIns="25388" bIns="25388" anchor="ctr" anchorCtr="0">
                <a:noAutofit/>
              </a:bodyPr>
              <a:lstStyle/>
              <a:p>
                <a:pPr algn="ctr" defTabSz="685800">
                  <a:lnSpc>
                    <a:spcPct val="147750"/>
                  </a:lnSpc>
                  <a:buSzPts val="1200"/>
                </a:pPr>
                <a:endParaRPr sz="900">
                  <a:latin typeface="Calibri"/>
                  <a:ea typeface="Calibri"/>
                  <a:cs typeface="Calibri"/>
                  <a:sym typeface="Calibri"/>
                </a:endParaRPr>
              </a:p>
            </p:txBody>
          </p:sp>
        </p:grpSp>
        <p:sp>
          <p:nvSpPr>
            <p:cNvPr id="26" name="Google Shape;4507;g3a29a59a16b_0_1326">
              <a:extLst>
                <a:ext uri="{FF2B5EF4-FFF2-40B4-BE49-F238E27FC236}">
                  <a16:creationId xmlns:a16="http://schemas.microsoft.com/office/drawing/2014/main" id="{6B455F0E-7417-330D-F52D-E9730E9B92CA}"/>
                </a:ext>
              </a:extLst>
            </p:cNvPr>
            <p:cNvSpPr txBox="1"/>
            <p:nvPr/>
          </p:nvSpPr>
          <p:spPr>
            <a:xfrm>
              <a:off x="432264" y="396557"/>
              <a:ext cx="21640801" cy="679502"/>
            </a:xfrm>
            <a:prstGeom prst="rect">
              <a:avLst/>
            </a:prstGeom>
            <a:noFill/>
            <a:ln>
              <a:noFill/>
            </a:ln>
          </p:spPr>
          <p:txBody>
            <a:bodyPr spcFirstLastPara="1" wrap="square" lIns="0" tIns="0" rIns="0" bIns="0" anchor="t" anchorCtr="0">
              <a:spAutoFit/>
            </a:bodyPr>
            <a:lstStyle/>
            <a:p>
              <a:pPr algn="ctr" defTabSz="685800">
                <a:lnSpc>
                  <a:spcPct val="92000"/>
                </a:lnSpc>
                <a:buSzPts val="2400"/>
              </a:pPr>
              <a:r>
                <a:rPr lang="en-US" sz="1800" b="1" dirty="0">
                  <a:solidFill>
                    <a:schemeClr val="tx1"/>
                  </a:solidFill>
                  <a:latin typeface="Century Gothic" panose="020B0502020202020204" pitchFamily="34" charset="0"/>
                  <a:cs typeface="Poppins"/>
                  <a:sym typeface="Roboto Condensed"/>
                </a:rPr>
                <a:t>RELEVANT COMORBIDITIES: NONE KNOWN</a:t>
              </a:r>
              <a:endParaRPr sz="1800" b="1" dirty="0">
                <a:solidFill>
                  <a:schemeClr val="tx1"/>
                </a:solidFill>
                <a:latin typeface="Century Gothic" panose="020B0502020202020204" pitchFamily="34" charset="0"/>
                <a:cs typeface="Poppins"/>
              </a:endParaRPr>
            </a:p>
          </p:txBody>
        </p:sp>
      </p:grpSp>
    </p:spTree>
    <p:extLst>
      <p:ext uri="{BB962C8B-B14F-4D97-AF65-F5344CB8AC3E}">
        <p14:creationId xmlns:p14="http://schemas.microsoft.com/office/powerpoint/2010/main" val="27139691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3BA8D-7782-A50A-F59D-BAC762160D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BED6B7-E978-82FF-4498-193A726293A0}"/>
              </a:ext>
            </a:extLst>
          </p:cNvPr>
          <p:cNvSpPr>
            <a:spLocks noGrp="1"/>
          </p:cNvSpPr>
          <p:nvPr>
            <p:ph type="ctrTitle"/>
          </p:nvPr>
        </p:nvSpPr>
        <p:spPr>
          <a:xfrm>
            <a:off x="73826" y="860091"/>
            <a:ext cx="8996347" cy="695773"/>
          </a:xfrm>
        </p:spPr>
        <p:txBody>
          <a:bodyPr/>
          <a:lstStyle/>
          <a:p>
            <a:r>
              <a:rPr lang="en-US" sz="2800" dirty="0">
                <a:solidFill>
                  <a:schemeClr val="accent3"/>
                </a:solidFill>
                <a:latin typeface="Century Gothic" panose="020B0502020202020204" pitchFamily="34" charset="0"/>
              </a:rPr>
              <a:t>Lenacapavir </a:t>
            </a:r>
            <a:r>
              <a:rPr lang="en-US" sz="2800" dirty="0" err="1">
                <a:solidFill>
                  <a:schemeClr val="accent3"/>
                </a:solidFill>
                <a:latin typeface="Century Gothic" panose="020B0502020202020204" pitchFamily="34" charset="0"/>
              </a:rPr>
              <a:t>Contraindictions</a:t>
            </a:r>
            <a:r>
              <a:rPr lang="en-US" sz="2800" dirty="0">
                <a:solidFill>
                  <a:schemeClr val="accent3"/>
                </a:solidFill>
                <a:latin typeface="Century Gothic" panose="020B0502020202020204" pitchFamily="34" charset="0"/>
              </a:rPr>
              <a:t> &amp; Considerations (3)</a:t>
            </a:r>
          </a:p>
        </p:txBody>
      </p:sp>
      <p:sp>
        <p:nvSpPr>
          <p:cNvPr id="3" name="TextBox 2">
            <a:extLst>
              <a:ext uri="{FF2B5EF4-FFF2-40B4-BE49-F238E27FC236}">
                <a16:creationId xmlns:a16="http://schemas.microsoft.com/office/drawing/2014/main" id="{3E8EB417-B517-31B6-288B-AE64EAC46736}"/>
              </a:ext>
            </a:extLst>
          </p:cNvPr>
          <p:cNvSpPr txBox="1"/>
          <p:nvPr/>
        </p:nvSpPr>
        <p:spPr>
          <a:xfrm>
            <a:off x="382545" y="3351583"/>
            <a:ext cx="8258115" cy="1323439"/>
          </a:xfrm>
          <a:prstGeom prst="rect">
            <a:avLst/>
          </a:prstGeom>
          <a:noFill/>
          <a:ln w="12700">
            <a:solidFill>
              <a:schemeClr val="tx1"/>
            </a:solidFill>
          </a:ln>
        </p:spPr>
        <p:txBody>
          <a:bodyPr wrap="square">
            <a:spAutoFit/>
          </a:bodyPr>
          <a:lstStyle/>
          <a:p>
            <a:pPr marL="85725" marR="0" lvl="0" indent="0" algn="just"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There are no known comorbid conditions that contraindicate LEN use; therefore, no assessments of comorbidities are routinely necessary. It should be noted that individuals with severe hepatic impairment did not participate in LEN clinical trials.</a:t>
            </a:r>
          </a:p>
        </p:txBody>
      </p:sp>
      <p:grpSp>
        <p:nvGrpSpPr>
          <p:cNvPr id="24" name="Google Shape;4503;g3a29a59a16b_0_1326">
            <a:extLst>
              <a:ext uri="{FF2B5EF4-FFF2-40B4-BE49-F238E27FC236}">
                <a16:creationId xmlns:a16="http://schemas.microsoft.com/office/drawing/2014/main" id="{6181F39F-003D-E9F9-1532-FBB3A66A4992}"/>
              </a:ext>
            </a:extLst>
          </p:cNvPr>
          <p:cNvGrpSpPr/>
          <p:nvPr/>
        </p:nvGrpSpPr>
        <p:grpSpPr>
          <a:xfrm>
            <a:off x="704921" y="2145137"/>
            <a:ext cx="7613361" cy="579213"/>
            <a:chOff x="0" y="-192881"/>
            <a:chExt cx="22505329" cy="1544569"/>
          </a:xfrm>
        </p:grpSpPr>
        <p:grpSp>
          <p:nvGrpSpPr>
            <p:cNvPr id="25" name="Google Shape;4504;g3a29a59a16b_0_1326">
              <a:extLst>
                <a:ext uri="{FF2B5EF4-FFF2-40B4-BE49-F238E27FC236}">
                  <a16:creationId xmlns:a16="http://schemas.microsoft.com/office/drawing/2014/main" id="{36C02500-2D3B-CC24-1CB2-A92D28B4CCE9}"/>
                </a:ext>
              </a:extLst>
            </p:cNvPr>
            <p:cNvGrpSpPr/>
            <p:nvPr/>
          </p:nvGrpSpPr>
          <p:grpSpPr>
            <a:xfrm>
              <a:off x="0" y="-192881"/>
              <a:ext cx="22505329" cy="1544569"/>
              <a:chOff x="0" y="-38100"/>
              <a:chExt cx="4445497" cy="305100"/>
            </a:xfrm>
          </p:grpSpPr>
          <p:sp>
            <p:nvSpPr>
              <p:cNvPr id="27" name="Google Shape;4505;g3a29a59a16b_0_1326">
                <a:extLst>
                  <a:ext uri="{FF2B5EF4-FFF2-40B4-BE49-F238E27FC236}">
                    <a16:creationId xmlns:a16="http://schemas.microsoft.com/office/drawing/2014/main" id="{ACBFE858-AA58-60F4-3093-ADA40144ECD1}"/>
                  </a:ext>
                </a:extLst>
              </p:cNvPr>
              <p:cNvSpPr/>
              <p:nvPr/>
            </p:nvSpPr>
            <p:spPr>
              <a:xfrm>
                <a:off x="0" y="0"/>
                <a:ext cx="4445497" cy="266895"/>
              </a:xfrm>
              <a:custGeom>
                <a:avLst/>
                <a:gdLst/>
                <a:ahLst/>
                <a:cxnLst/>
                <a:rect l="l" t="t" r="r" b="b"/>
                <a:pathLst>
                  <a:path w="4445497" h="266895" extrusionOk="0">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000000">
                  <a:alpha val="0"/>
                </a:srgbClr>
              </a:solidFill>
              <a:ln w="38100" cap="rnd" cmpd="sng">
                <a:solidFill>
                  <a:srgbClr val="FE6C39"/>
                </a:solidFill>
                <a:prstDash val="solid"/>
                <a:round/>
                <a:headEnd type="none" w="sm" len="sm"/>
                <a:tailEnd type="none" w="sm" len="sm"/>
              </a:ln>
            </p:spPr>
            <p:txBody>
              <a:bodyPr spcFirstLastPara="1" wrap="square" lIns="68569" tIns="34275" rIns="68569" bIns="34275" anchor="t" anchorCtr="0">
                <a:noAutofit/>
              </a:bodyPr>
              <a:lstStyle/>
              <a:p>
                <a:pPr marL="0" marR="0" lvl="0" indent="0" algn="l" defTabSz="685800" rtl="0" eaLnBrk="1" fontAlgn="auto" latinLnBrk="0" hangingPunct="1">
                  <a:lnSpc>
                    <a:spcPct val="100000"/>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8" name="Google Shape;4506;g3a29a59a16b_0_1326">
                <a:extLst>
                  <a:ext uri="{FF2B5EF4-FFF2-40B4-BE49-F238E27FC236}">
                    <a16:creationId xmlns:a16="http://schemas.microsoft.com/office/drawing/2014/main" id="{B69341F1-44A7-FC85-3D17-6334A9D9C6AE}"/>
                  </a:ext>
                </a:extLst>
              </p:cNvPr>
              <p:cNvSpPr txBox="1"/>
              <p:nvPr/>
            </p:nvSpPr>
            <p:spPr>
              <a:xfrm>
                <a:off x="0" y="-38100"/>
                <a:ext cx="4445400" cy="305100"/>
              </a:xfrm>
              <a:prstGeom prst="rect">
                <a:avLst/>
              </a:prstGeom>
              <a:noFill/>
              <a:ln>
                <a:noFill/>
              </a:ln>
            </p:spPr>
            <p:txBody>
              <a:bodyPr spcFirstLastPara="1" wrap="square" lIns="25388" tIns="25388" rIns="25388" bIns="25388" anchor="ctr" anchorCtr="0">
                <a:noAutofit/>
              </a:bodyPr>
              <a:lstStyle/>
              <a:p>
                <a:pPr marL="0" marR="0" lvl="0" indent="0" algn="ctr" defTabSz="685800" rtl="0" eaLnBrk="1" fontAlgn="auto" latinLnBrk="0" hangingPunct="1">
                  <a:lnSpc>
                    <a:spcPct val="147750"/>
                  </a:lnSpc>
                  <a:spcBef>
                    <a:spcPts val="0"/>
                  </a:spcBef>
                  <a:spcAft>
                    <a:spcPts val="0"/>
                  </a:spcAft>
                  <a:buClrTx/>
                  <a:buSzPts val="1200"/>
                  <a:buFontTx/>
                  <a:buNone/>
                  <a:tabLst/>
                  <a:defRPr/>
                </a:pPr>
                <a:endParaRPr kumimoji="0" sz="9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sp>
          <p:nvSpPr>
            <p:cNvPr id="26" name="Google Shape;4507;g3a29a59a16b_0_1326">
              <a:extLst>
                <a:ext uri="{FF2B5EF4-FFF2-40B4-BE49-F238E27FC236}">
                  <a16:creationId xmlns:a16="http://schemas.microsoft.com/office/drawing/2014/main" id="{DB35E744-91C4-8DD4-7BC1-F27B89DB5992}"/>
                </a:ext>
              </a:extLst>
            </p:cNvPr>
            <p:cNvSpPr txBox="1"/>
            <p:nvPr/>
          </p:nvSpPr>
          <p:spPr>
            <a:xfrm>
              <a:off x="432264" y="396557"/>
              <a:ext cx="21640801" cy="679502"/>
            </a:xfrm>
            <a:prstGeom prst="rect">
              <a:avLst/>
            </a:prstGeom>
            <a:noFill/>
            <a:ln>
              <a:noFill/>
            </a:ln>
          </p:spPr>
          <p:txBody>
            <a:bodyPr spcFirstLastPara="1" wrap="square" lIns="0" tIns="0" rIns="0" bIns="0" anchor="t" anchorCtr="0">
              <a:spAutoFit/>
            </a:bodyPr>
            <a:lstStyle/>
            <a:p>
              <a:pPr marL="0" marR="0" lvl="0" indent="0" algn="ctr" defTabSz="685800" rtl="0" eaLnBrk="1" fontAlgn="auto" latinLnBrk="0" hangingPunct="1">
                <a:lnSpc>
                  <a:spcPct val="92000"/>
                </a:lnSpc>
                <a:spcBef>
                  <a:spcPts val="0"/>
                </a:spcBef>
                <a:spcAft>
                  <a:spcPts val="0"/>
                </a:spcAft>
                <a:buClrTx/>
                <a:buSzPts val="2400"/>
                <a:buFontTx/>
                <a:buNone/>
                <a:tabLst/>
                <a:defRPr/>
              </a:pPr>
              <a:r>
                <a:rPr kumimoji="0" lang="en-US" sz="18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Poppins"/>
                  <a:sym typeface="Roboto Condensed"/>
                </a:rPr>
                <a:t>RELEVANT COMORBIDITIES: NONE KNOWN</a:t>
              </a:r>
              <a:endParaRPr kumimoji="0" sz="18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Poppins"/>
              </a:endParaRPr>
            </a:p>
          </p:txBody>
        </p:sp>
      </p:grpSp>
    </p:spTree>
    <p:extLst>
      <p:ext uri="{BB962C8B-B14F-4D97-AF65-F5344CB8AC3E}">
        <p14:creationId xmlns:p14="http://schemas.microsoft.com/office/powerpoint/2010/main" val="21948501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2FC1-9505-222B-6000-BE8FEDA20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1AC5C7-1B73-8CEA-CD09-0A911E21721C}"/>
              </a:ext>
            </a:extLst>
          </p:cNvPr>
          <p:cNvSpPr>
            <a:spLocks noGrp="1"/>
          </p:cNvSpPr>
          <p:nvPr>
            <p:ph type="ctrTitle"/>
          </p:nvPr>
        </p:nvSpPr>
        <p:spPr/>
        <p:txBody>
          <a:bodyPr>
            <a:normAutofit/>
          </a:bodyPr>
          <a:lstStyle/>
          <a:p>
            <a:r>
              <a:rPr lang="en-US" sz="4400" dirty="0"/>
              <a:t>Unit 5</a:t>
            </a:r>
          </a:p>
        </p:txBody>
      </p:sp>
      <p:sp>
        <p:nvSpPr>
          <p:cNvPr id="3" name="Subtitle 2">
            <a:extLst>
              <a:ext uri="{FF2B5EF4-FFF2-40B4-BE49-F238E27FC236}">
                <a16:creationId xmlns:a16="http://schemas.microsoft.com/office/drawing/2014/main" id="{596275C5-1B5D-080F-7957-73E567942AB4}"/>
              </a:ext>
            </a:extLst>
          </p:cNvPr>
          <p:cNvSpPr>
            <a:spLocks noGrp="1"/>
          </p:cNvSpPr>
          <p:nvPr>
            <p:ph type="subTitle" idx="1"/>
          </p:nvPr>
        </p:nvSpPr>
        <p:spPr>
          <a:xfrm>
            <a:off x="1197864" y="3922776"/>
            <a:ext cx="7013448" cy="1618488"/>
          </a:xfrm>
        </p:spPr>
        <p:txBody>
          <a:bodyPr>
            <a:normAutofit/>
          </a:bodyPr>
          <a:lstStyle/>
          <a:p>
            <a:r>
              <a:rPr lang="en-US" sz="3600">
                <a:latin typeface="Century Gothic" panose="020B0502020202020204" pitchFamily="34" charset="0"/>
              </a:rPr>
              <a:t>Transitioning from Lenacapavir to other PrEP Products</a:t>
            </a:r>
          </a:p>
          <a:p>
            <a:endParaRPr lang="en-US" sz="3600" dirty="0">
              <a:latin typeface="Century Gothic" panose="020B0502020202020204" pitchFamily="34" charset="0"/>
            </a:endParaRPr>
          </a:p>
          <a:p>
            <a:endParaRPr lang="en-US" sz="3600" dirty="0">
              <a:latin typeface="Century Gothic" panose="020B0502020202020204" pitchFamily="34" charset="0"/>
            </a:endParaRPr>
          </a:p>
          <a:p>
            <a:endParaRPr lang="en-US" sz="4400" dirty="0"/>
          </a:p>
        </p:txBody>
      </p:sp>
    </p:spTree>
    <p:extLst>
      <p:ext uri="{BB962C8B-B14F-4D97-AF65-F5344CB8AC3E}">
        <p14:creationId xmlns:p14="http://schemas.microsoft.com/office/powerpoint/2010/main" val="42887520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4D2A4-0601-5668-262B-F93A57AEF2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0CA803-0568-8E77-7EC3-2B35001090AE}"/>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5 Learning Objectives</a:t>
            </a:r>
          </a:p>
        </p:txBody>
      </p:sp>
      <p:grpSp>
        <p:nvGrpSpPr>
          <p:cNvPr id="6" name="Google Shape;128;g3c251c46353_0_71">
            <a:extLst>
              <a:ext uri="{FF2B5EF4-FFF2-40B4-BE49-F238E27FC236}">
                <a16:creationId xmlns:a16="http://schemas.microsoft.com/office/drawing/2014/main" id="{74A1E652-312D-F128-2389-B02B37CDF0D0}"/>
              </a:ext>
            </a:extLst>
          </p:cNvPr>
          <p:cNvGrpSpPr/>
          <p:nvPr/>
        </p:nvGrpSpPr>
        <p:grpSpPr>
          <a:xfrm>
            <a:off x="1334481" y="2103957"/>
            <a:ext cx="7056062" cy="3579692"/>
            <a:chOff x="63" y="407517"/>
            <a:chExt cx="10473207" cy="4772924"/>
          </a:xfrm>
        </p:grpSpPr>
        <p:sp>
          <p:nvSpPr>
            <p:cNvPr id="7" name="Google Shape;129;g3c251c46353_0_71">
              <a:extLst>
                <a:ext uri="{FF2B5EF4-FFF2-40B4-BE49-F238E27FC236}">
                  <a16:creationId xmlns:a16="http://schemas.microsoft.com/office/drawing/2014/main" id="{03D24279-2A45-7918-4793-4AF5F40EAB2C}"/>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71792FB2-763B-474B-494C-0B9723DD6861}"/>
                </a:ext>
              </a:extLst>
            </p:cNvPr>
            <p:cNvSpPr txBox="1"/>
            <p:nvPr/>
          </p:nvSpPr>
          <p:spPr>
            <a:xfrm>
              <a:off x="63" y="946840"/>
              <a:ext cx="9144899" cy="4233601"/>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The general principles of transitioning</a:t>
              </a:r>
            </a:p>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effectLst/>
                  <a:uLnTx/>
                  <a:uFillTx/>
                  <a:latin typeface="Century Gothic"/>
                  <a:ea typeface="Century Gothic"/>
                  <a:cs typeface="Century Gothic"/>
                  <a:sym typeface="Century Gothic"/>
                </a:rPr>
                <a:t>How to transition from Lenacapavir to other PrEP products </a:t>
              </a:r>
            </a:p>
            <a:p>
              <a:pPr marL="85725" marR="0" lvl="0" algn="l" defTabSz="457200" rtl="0" eaLnBrk="1" fontAlgn="auto" latinLnBrk="0" hangingPunct="1">
                <a:lnSpc>
                  <a:spcPct val="100000"/>
                </a:lnSpc>
                <a:spcBef>
                  <a:spcPts val="0"/>
                </a:spcBef>
                <a:spcAft>
                  <a:spcPts val="0"/>
                </a:spcAft>
                <a:buClr>
                  <a:prstClr val="black"/>
                </a:buClr>
                <a:buSzPts val="1800"/>
                <a:tabLst/>
                <a:defRPr/>
              </a:pPr>
              <a:endParaRPr kumimoji="0" sz="135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EB70AEC3-DDFC-1BE1-E688-75441C08F233}"/>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a:t>
              </a:r>
              <a:r>
                <a:rPr lang="en-US" sz="2000" dirty="0">
                  <a:solidFill>
                    <a:srgbClr val="FFFFFF"/>
                  </a:solidFill>
                  <a:latin typeface="Poppins"/>
                  <a:ea typeface="Poppins"/>
                  <a:cs typeface="Poppins"/>
                  <a:sym typeface="Poppins"/>
                </a:rPr>
                <a:t>5</a:t>
              </a: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9565328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0;p27">
            <a:extLst>
              <a:ext uri="{FF2B5EF4-FFF2-40B4-BE49-F238E27FC236}">
                <a16:creationId xmlns:a16="http://schemas.microsoft.com/office/drawing/2014/main" id="{5F3B2599-5757-36F0-0B31-B8BEDC896C6E}"/>
              </a:ext>
            </a:extLst>
          </p:cNvPr>
          <p:cNvSpPr txBox="1">
            <a:spLocks noGrp="1"/>
          </p:cNvSpPr>
          <p:nvPr/>
        </p:nvSpPr>
        <p:spPr>
          <a:xfrm>
            <a:off x="387990" y="1736521"/>
            <a:ext cx="8495951" cy="364082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lvl="0" indent="0" algn="l" rtl="0">
              <a:lnSpc>
                <a:spcPct val="150000"/>
              </a:lnSpc>
              <a:spcBef>
                <a:spcPts val="360"/>
              </a:spcBef>
              <a:spcAft>
                <a:spcPts val="0"/>
              </a:spcAft>
              <a:buNone/>
            </a:pPr>
            <a:r>
              <a:rPr lang="en-CA" sz="1600" b="1" dirty="0"/>
              <a:t>Before transitioning between any PrEP products, the following steps must be completed: </a:t>
            </a:r>
            <a:endParaRPr sz="1600" b="1" dirty="0"/>
          </a:p>
          <a:p>
            <a:pPr marL="457200" lvl="0" indent="-349250" algn="l" rtl="0">
              <a:spcBef>
                <a:spcPts val="600"/>
              </a:spcBef>
              <a:spcAft>
                <a:spcPts val="600"/>
              </a:spcAft>
              <a:buSzPts val="1900"/>
              <a:buFont typeface="Arial" panose="020B0604020202020204" pitchFamily="34" charset="0"/>
              <a:buChar char="•"/>
            </a:pPr>
            <a:r>
              <a:rPr lang="en-CA" sz="1600" dirty="0"/>
              <a:t>When transitioning from one PrEP product to another, it is essential to understand the time required for the new drug to reach protective levels to ensure continuity of protection and guide safe discontinuation of the previous PrEP product.</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A negative HIV test result, confirmed according to the national testing algorithm</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Screening for acute HIV infection (AHI) and STIs.</a:t>
            </a:r>
            <a:endParaRPr sz="1600" dirty="0"/>
          </a:p>
          <a:p>
            <a:pPr marL="457200" lvl="0" indent="-349250" algn="l" rtl="0">
              <a:spcBef>
                <a:spcPts val="600"/>
              </a:spcBef>
              <a:spcAft>
                <a:spcPts val="600"/>
              </a:spcAft>
              <a:buSzPts val="1900"/>
              <a:buFont typeface="Arial" panose="020B0604020202020204" pitchFamily="34" charset="0"/>
              <a:buChar char="•"/>
            </a:pPr>
            <a:r>
              <a:rPr lang="en-CA" sz="1600" dirty="0"/>
              <a:t>Clients with chronic HBV who are on oral PrEP containing tenofovir (which contains antivirals active against HBV) should generally be maintained on oral PrEP. </a:t>
            </a:r>
            <a:endParaRPr sz="1600" dirty="0"/>
          </a:p>
          <a:p>
            <a:pPr marL="457200" lvl="0" indent="-228600" algn="l" rtl="0">
              <a:lnSpc>
                <a:spcPct val="100000"/>
              </a:lnSpc>
              <a:spcBef>
                <a:spcPts val="360"/>
              </a:spcBef>
              <a:spcAft>
                <a:spcPts val="0"/>
              </a:spcAft>
              <a:buSzPts val="1800"/>
              <a:buFont typeface="Noto Sans Symbols"/>
              <a:buNone/>
            </a:pPr>
            <a:endParaRPr dirty="0"/>
          </a:p>
        </p:txBody>
      </p:sp>
      <p:sp>
        <p:nvSpPr>
          <p:cNvPr id="6" name="Google Shape;241;p27">
            <a:extLst>
              <a:ext uri="{FF2B5EF4-FFF2-40B4-BE49-F238E27FC236}">
                <a16:creationId xmlns:a16="http://schemas.microsoft.com/office/drawing/2014/main" id="{5018FB46-8BB3-C3BC-E807-DFF83C7B7E82}"/>
              </a:ext>
            </a:extLst>
          </p:cNvPr>
          <p:cNvSpPr txBox="1"/>
          <p:nvPr/>
        </p:nvSpPr>
        <p:spPr>
          <a:xfrm>
            <a:off x="320878" y="5713769"/>
            <a:ext cx="8703579" cy="1005813"/>
          </a:xfrm>
          <a:prstGeom prst="rect">
            <a:avLst/>
          </a:prstGeom>
          <a:solidFill>
            <a:srgbClr val="FFE599"/>
          </a:solid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Clients transitioning from oral PrEP to other PrEP products must have viral hepatitis B test. If the test is positive, it is recommended that they remain on oral PrEP (TDF or TAF-based.</a:t>
            </a:r>
          </a:p>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Where possible, female clients transitioning to or from injectable PrEP should be screened for pregnancy.</a:t>
            </a:r>
            <a:endParaRPr kumimoji="0"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p:txBody>
      </p:sp>
      <p:sp>
        <p:nvSpPr>
          <p:cNvPr id="8" name="TextBox 7">
            <a:extLst>
              <a:ext uri="{FF2B5EF4-FFF2-40B4-BE49-F238E27FC236}">
                <a16:creationId xmlns:a16="http://schemas.microsoft.com/office/drawing/2014/main" id="{D74D079E-0670-0DF3-A113-FC1B9DBECB7F}"/>
              </a:ext>
            </a:extLst>
          </p:cNvPr>
          <p:cNvSpPr txBox="1"/>
          <p:nvPr/>
        </p:nvSpPr>
        <p:spPr>
          <a:xfrm>
            <a:off x="1161874" y="936428"/>
            <a:ext cx="7021586" cy="600164"/>
          </a:xfrm>
          <a:prstGeom prst="rect">
            <a:avLst/>
          </a:prstGeom>
          <a:noFill/>
        </p:spPr>
        <p:txBody>
          <a:bodyPr wrap="square">
            <a:spAutoFit/>
          </a:bodyPr>
          <a:lstStyle/>
          <a:p>
            <a:r>
              <a:rPr lang="en-US" sz="3300" dirty="0">
                <a:solidFill>
                  <a:schemeClr val="accent6">
                    <a:lumMod val="75000"/>
                  </a:schemeClr>
                </a:solidFill>
                <a:latin typeface="Century Gothic" panose="020B0502020202020204" pitchFamily="34" charset="0"/>
              </a:rPr>
              <a:t>General Principles of Transitioning</a:t>
            </a:r>
          </a:p>
        </p:txBody>
      </p:sp>
    </p:spTree>
    <p:extLst>
      <p:ext uri="{BB962C8B-B14F-4D97-AF65-F5344CB8AC3E}">
        <p14:creationId xmlns:p14="http://schemas.microsoft.com/office/powerpoint/2010/main" val="27982050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B1F71-D699-F42A-A3A7-99381C26B7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A657E2-F783-5A83-3F5B-4BE3A87A172E}"/>
              </a:ext>
            </a:extLst>
          </p:cNvPr>
          <p:cNvSpPr>
            <a:spLocks noGrp="1"/>
          </p:cNvSpPr>
          <p:nvPr>
            <p:ph type="ctrTitle"/>
          </p:nvPr>
        </p:nvSpPr>
        <p:spPr>
          <a:xfrm>
            <a:off x="382545" y="822131"/>
            <a:ext cx="8378910" cy="695773"/>
          </a:xfrm>
        </p:spPr>
        <p:txBody>
          <a:bodyPr/>
          <a:lstStyle/>
          <a:p>
            <a:r>
              <a:rPr lang="en-US" sz="3000" dirty="0">
                <a:solidFill>
                  <a:schemeClr val="accent3"/>
                </a:solidFill>
                <a:latin typeface="Century Gothic" panose="020B0502020202020204" pitchFamily="34" charset="0"/>
              </a:rPr>
              <a:t>Transitioning from Lenacapavir to Oral PrEP</a:t>
            </a:r>
          </a:p>
        </p:txBody>
      </p:sp>
      <p:pic>
        <p:nvPicPr>
          <p:cNvPr id="4" name="Google Shape;4539;g3a360b0e794_0_134">
            <a:extLst>
              <a:ext uri="{FF2B5EF4-FFF2-40B4-BE49-F238E27FC236}">
                <a16:creationId xmlns:a16="http://schemas.microsoft.com/office/drawing/2014/main" id="{067677E9-538E-E034-BBC8-EA354ADA932E}"/>
              </a:ext>
            </a:extLst>
          </p:cNvPr>
          <p:cNvPicPr preferRelativeResize="0"/>
          <p:nvPr/>
        </p:nvPicPr>
        <p:blipFill rotWithShape="1">
          <a:blip r:embed="rId2">
            <a:alphaModFix/>
          </a:blip>
          <a:srcRect t="10450"/>
          <a:stretch/>
        </p:blipFill>
        <p:spPr>
          <a:xfrm>
            <a:off x="402356" y="1963620"/>
            <a:ext cx="8339287" cy="3941137"/>
          </a:xfrm>
          <a:prstGeom prst="rect">
            <a:avLst/>
          </a:prstGeom>
          <a:noFill/>
          <a:ln>
            <a:noFill/>
          </a:ln>
        </p:spPr>
      </p:pic>
    </p:spTree>
    <p:extLst>
      <p:ext uri="{BB962C8B-B14F-4D97-AF65-F5344CB8AC3E}">
        <p14:creationId xmlns:p14="http://schemas.microsoft.com/office/powerpoint/2010/main" val="7021738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FCB6E-D22F-C5F8-363C-99B535C271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2160A-4B3E-0C7A-5C3D-B0DE64F2F953}"/>
              </a:ext>
            </a:extLst>
          </p:cNvPr>
          <p:cNvSpPr>
            <a:spLocks noGrp="1"/>
          </p:cNvSpPr>
          <p:nvPr>
            <p:ph type="ctrTitle"/>
          </p:nvPr>
        </p:nvSpPr>
        <p:spPr>
          <a:xfrm>
            <a:off x="382545" y="822131"/>
            <a:ext cx="8378910" cy="695773"/>
          </a:xfrm>
        </p:spPr>
        <p:txBody>
          <a:bodyPr/>
          <a:lstStyle/>
          <a:p>
            <a:r>
              <a:rPr lang="en-US" sz="3000" dirty="0">
                <a:solidFill>
                  <a:schemeClr val="accent3"/>
                </a:solidFill>
                <a:latin typeface="Century Gothic" panose="020B0502020202020204" pitchFamily="34" charset="0"/>
              </a:rPr>
              <a:t>Transitioning from Lenacapavir to Cabotegravir</a:t>
            </a:r>
          </a:p>
        </p:txBody>
      </p:sp>
      <p:pic>
        <p:nvPicPr>
          <p:cNvPr id="4" name="Google Shape;4547;g3a360b0e794_0_140">
            <a:extLst>
              <a:ext uri="{FF2B5EF4-FFF2-40B4-BE49-F238E27FC236}">
                <a16:creationId xmlns:a16="http://schemas.microsoft.com/office/drawing/2014/main" id="{B80A2B16-477B-94EA-0EBB-C71B2B3FF294}"/>
              </a:ext>
            </a:extLst>
          </p:cNvPr>
          <p:cNvPicPr preferRelativeResize="0"/>
          <p:nvPr/>
        </p:nvPicPr>
        <p:blipFill rotWithShape="1">
          <a:blip r:embed="rId2">
            <a:alphaModFix/>
          </a:blip>
          <a:srcRect/>
          <a:stretch/>
        </p:blipFill>
        <p:spPr>
          <a:xfrm>
            <a:off x="567403" y="2147531"/>
            <a:ext cx="8009193" cy="3888338"/>
          </a:xfrm>
          <a:prstGeom prst="rect">
            <a:avLst/>
          </a:prstGeom>
          <a:noFill/>
          <a:ln>
            <a:noFill/>
          </a:ln>
        </p:spPr>
      </p:pic>
    </p:spTree>
    <p:extLst>
      <p:ext uri="{BB962C8B-B14F-4D97-AF65-F5344CB8AC3E}">
        <p14:creationId xmlns:p14="http://schemas.microsoft.com/office/powerpoint/2010/main" val="5716007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9C2F9-A624-810D-186A-13A30C2503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A57C6B-AABB-B118-4B78-601BD7D79875}"/>
              </a:ext>
            </a:extLst>
          </p:cNvPr>
          <p:cNvSpPr>
            <a:spLocks noGrp="1"/>
          </p:cNvSpPr>
          <p:nvPr>
            <p:ph type="ctrTitle"/>
          </p:nvPr>
        </p:nvSpPr>
        <p:spPr>
          <a:xfrm>
            <a:off x="382545" y="936196"/>
            <a:ext cx="8378910" cy="653838"/>
          </a:xfrm>
        </p:spPr>
        <p:txBody>
          <a:bodyPr/>
          <a:lstStyle/>
          <a:p>
            <a:r>
              <a:rPr lang="en-US" sz="2800" dirty="0">
                <a:solidFill>
                  <a:schemeClr val="accent3"/>
                </a:solidFill>
                <a:latin typeface="Century Gothic" panose="020B0502020202020204" pitchFamily="34" charset="0"/>
              </a:rPr>
              <a:t>Transitioning from Lenacapavir to </a:t>
            </a:r>
            <a:r>
              <a:rPr lang="en-US" sz="2800" dirty="0" err="1">
                <a:solidFill>
                  <a:schemeClr val="accent3"/>
                </a:solidFill>
                <a:latin typeface="Century Gothic" panose="020B0502020202020204" pitchFamily="34" charset="0"/>
              </a:rPr>
              <a:t>Dapivirine</a:t>
            </a:r>
            <a:r>
              <a:rPr lang="en-US" sz="2800" dirty="0">
                <a:solidFill>
                  <a:schemeClr val="accent3"/>
                </a:solidFill>
                <a:latin typeface="Century Gothic" panose="020B0502020202020204" pitchFamily="34" charset="0"/>
              </a:rPr>
              <a:t> Vaginal Ring</a:t>
            </a:r>
          </a:p>
        </p:txBody>
      </p:sp>
      <p:pic>
        <p:nvPicPr>
          <p:cNvPr id="4" name="Google Shape;4554;g3a360b0e794_0_146">
            <a:extLst>
              <a:ext uri="{FF2B5EF4-FFF2-40B4-BE49-F238E27FC236}">
                <a16:creationId xmlns:a16="http://schemas.microsoft.com/office/drawing/2014/main" id="{4E4C07D7-A542-BF6C-4EA9-A15DF5F3A1F3}"/>
              </a:ext>
            </a:extLst>
          </p:cNvPr>
          <p:cNvPicPr preferRelativeResize="0"/>
          <p:nvPr/>
        </p:nvPicPr>
        <p:blipFill rotWithShape="1">
          <a:blip r:embed="rId2">
            <a:alphaModFix/>
          </a:blip>
          <a:srcRect/>
          <a:stretch/>
        </p:blipFill>
        <p:spPr>
          <a:xfrm>
            <a:off x="732719" y="1993550"/>
            <a:ext cx="7814381" cy="3757613"/>
          </a:xfrm>
          <a:prstGeom prst="rect">
            <a:avLst/>
          </a:prstGeom>
          <a:noFill/>
          <a:ln>
            <a:noFill/>
          </a:ln>
        </p:spPr>
      </p:pic>
    </p:spTree>
    <p:extLst>
      <p:ext uri="{BB962C8B-B14F-4D97-AF65-F5344CB8AC3E}">
        <p14:creationId xmlns:p14="http://schemas.microsoft.com/office/powerpoint/2010/main" val="1603294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DD5A0-33B3-1187-3B53-6289288649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01568F-673B-4634-B5DA-772719288A99}"/>
              </a:ext>
            </a:extLst>
          </p:cNvPr>
          <p:cNvSpPr>
            <a:spLocks noGrp="1"/>
          </p:cNvSpPr>
          <p:nvPr>
            <p:ph type="ctrTitle"/>
          </p:nvPr>
        </p:nvSpPr>
        <p:spPr>
          <a:xfrm>
            <a:off x="576072" y="679513"/>
            <a:ext cx="7772400" cy="856679"/>
          </a:xfrm>
        </p:spPr>
        <p:txBody>
          <a:bodyPr/>
          <a:lstStyle/>
          <a:p>
            <a:r>
              <a:rPr lang="en-US" sz="3300" dirty="0">
                <a:solidFill>
                  <a:schemeClr val="accent3"/>
                </a:solidFill>
                <a:latin typeface="Century Gothic" panose="020B0502020202020204" pitchFamily="34" charset="0"/>
              </a:rPr>
              <a:t>Overview of Lenacapavir</a:t>
            </a:r>
          </a:p>
        </p:txBody>
      </p:sp>
      <p:sp>
        <p:nvSpPr>
          <p:cNvPr id="6" name="TextBox 5">
            <a:extLst>
              <a:ext uri="{FF2B5EF4-FFF2-40B4-BE49-F238E27FC236}">
                <a16:creationId xmlns:a16="http://schemas.microsoft.com/office/drawing/2014/main" id="{6F738683-9C59-37BA-71D9-E12E3115DBFB}"/>
              </a:ext>
            </a:extLst>
          </p:cNvPr>
          <p:cNvSpPr txBox="1"/>
          <p:nvPr/>
        </p:nvSpPr>
        <p:spPr>
          <a:xfrm>
            <a:off x="576072" y="1904310"/>
            <a:ext cx="7851564" cy="3231654"/>
          </a:xfrm>
          <a:prstGeom prst="rect">
            <a:avLst/>
          </a:prstGeom>
          <a:noFill/>
        </p:spPr>
        <p:txBody>
          <a:bodyPr wrap="square">
            <a:spAutoFit/>
          </a:bodyPr>
          <a:lstStyle/>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Long-acting injectable Lenacapavir is an antiretroviral offered as an additional HIV prevention choice to reduce the risk of sexually acquired HIV-1 in adults and adolescents weighing at least 35kg who are at risk of HIV-1 acquisition. </a:t>
            </a:r>
          </a:p>
          <a:p>
            <a:pPr marL="371475" indent="-285750" algn="just">
              <a:spcBef>
                <a:spcPts val="600"/>
              </a:spcBef>
              <a:spcAft>
                <a:spcPts val="600"/>
              </a:spcAft>
              <a:buClr>
                <a:schemeClr val="dk1"/>
              </a:buClr>
              <a:buSzPts val="1800"/>
              <a:buFont typeface="Arial" panose="020B0604020202020204" pitchFamily="34" charset="0"/>
              <a:buChar char="•"/>
            </a:pPr>
            <a:r>
              <a:rPr lang="en-US" sz="1800" dirty="0">
                <a:solidFill>
                  <a:schemeClr val="tx1"/>
                </a:solidFill>
                <a:latin typeface="Century Gothic"/>
              </a:rPr>
              <a:t>It should be used as part of a comprehensive combination prevention strategy. It is administered via subcutaneous injection with an oral dose and provides protection for six months.</a:t>
            </a:r>
          </a:p>
          <a:p>
            <a:pPr marL="828675" lvl="1" indent="-285750">
              <a:spcBef>
                <a:spcPts val="600"/>
              </a:spcBef>
              <a:spcAft>
                <a:spcPts val="600"/>
              </a:spcAft>
              <a:buClr>
                <a:schemeClr val="dk1"/>
              </a:buClr>
              <a:buSzPts val="1800"/>
              <a:buFont typeface="Courier New" panose="02070309020205020404" pitchFamily="49" charset="0"/>
              <a:buChar char="o"/>
            </a:pPr>
            <a:r>
              <a:rPr lang="en-US" sz="1600" i="1" dirty="0">
                <a:solidFill>
                  <a:schemeClr val="tx1"/>
                </a:solidFill>
                <a:latin typeface="Century Gothic"/>
              </a:rPr>
              <a:t>Oral Lenacapavir is used as an initial "lead-in" to quickly achieve effective drug concentrations in the body. </a:t>
            </a:r>
          </a:p>
          <a:p>
            <a:pPr marL="828675" lvl="1" indent="-285750">
              <a:spcBef>
                <a:spcPts val="600"/>
              </a:spcBef>
              <a:spcAft>
                <a:spcPts val="600"/>
              </a:spcAft>
              <a:buClr>
                <a:schemeClr val="dk1"/>
              </a:buClr>
              <a:buSzPts val="1800"/>
              <a:buFont typeface="Courier New" panose="02070309020205020404" pitchFamily="49" charset="0"/>
              <a:buChar char="o"/>
            </a:pPr>
            <a:r>
              <a:rPr lang="en-US" sz="1600" i="1" dirty="0">
                <a:solidFill>
                  <a:schemeClr val="tx1"/>
                </a:solidFill>
                <a:latin typeface="Century Gothic"/>
              </a:rPr>
              <a:t>The injectable form provides long-acting protection against HIV.</a:t>
            </a:r>
          </a:p>
        </p:txBody>
      </p:sp>
    </p:spTree>
    <p:extLst>
      <p:ext uri="{BB962C8B-B14F-4D97-AF65-F5344CB8AC3E}">
        <p14:creationId xmlns:p14="http://schemas.microsoft.com/office/powerpoint/2010/main" val="2750253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F39D9-5AF5-4ED4-20B5-7A6929EB9F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FEBC0D-7F1A-92EA-9DD9-122CCBB24A61}"/>
              </a:ext>
            </a:extLst>
          </p:cNvPr>
          <p:cNvSpPr>
            <a:spLocks noGrp="1"/>
          </p:cNvSpPr>
          <p:nvPr>
            <p:ph type="ctrTitle"/>
          </p:nvPr>
        </p:nvSpPr>
        <p:spPr>
          <a:xfrm>
            <a:off x="382545" y="936196"/>
            <a:ext cx="8378910" cy="653838"/>
          </a:xfrm>
        </p:spPr>
        <p:txBody>
          <a:bodyPr/>
          <a:lstStyle/>
          <a:p>
            <a:r>
              <a:rPr lang="en-US" sz="2800" dirty="0">
                <a:solidFill>
                  <a:schemeClr val="accent3"/>
                </a:solidFill>
                <a:latin typeface="Century Gothic" panose="020B0502020202020204" pitchFamily="34" charset="0"/>
              </a:rPr>
              <a:t>Summary – Transitioning from Lenacapavir </a:t>
            </a:r>
          </a:p>
        </p:txBody>
      </p:sp>
      <p:pic>
        <p:nvPicPr>
          <p:cNvPr id="4" name="Google Shape;4560;g3a360b0e794_0_171">
            <a:extLst>
              <a:ext uri="{FF2B5EF4-FFF2-40B4-BE49-F238E27FC236}">
                <a16:creationId xmlns:a16="http://schemas.microsoft.com/office/drawing/2014/main" id="{9A789A09-C687-03D5-9DCD-9921CA4B28FF}"/>
              </a:ext>
            </a:extLst>
          </p:cNvPr>
          <p:cNvPicPr preferRelativeResize="0"/>
          <p:nvPr/>
        </p:nvPicPr>
        <p:blipFill rotWithShape="1">
          <a:blip r:embed="rId2">
            <a:alphaModFix/>
          </a:blip>
          <a:srcRect/>
          <a:stretch/>
        </p:blipFill>
        <p:spPr>
          <a:xfrm>
            <a:off x="730010" y="1894181"/>
            <a:ext cx="7683979" cy="4609741"/>
          </a:xfrm>
          <a:prstGeom prst="rect">
            <a:avLst/>
          </a:prstGeom>
          <a:noFill/>
          <a:ln>
            <a:noFill/>
          </a:ln>
        </p:spPr>
      </p:pic>
    </p:spTree>
    <p:extLst>
      <p:ext uri="{BB962C8B-B14F-4D97-AF65-F5344CB8AC3E}">
        <p14:creationId xmlns:p14="http://schemas.microsoft.com/office/powerpoint/2010/main" val="26552495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77363-B438-92AF-B42C-212AE5385F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6C6CA7-B2C8-A899-C189-CFB6E43A074A}"/>
              </a:ext>
            </a:extLst>
          </p:cNvPr>
          <p:cNvSpPr>
            <a:spLocks noGrp="1"/>
          </p:cNvSpPr>
          <p:nvPr>
            <p:ph type="ctrTitle"/>
          </p:nvPr>
        </p:nvSpPr>
        <p:spPr>
          <a:xfrm>
            <a:off x="382545" y="936196"/>
            <a:ext cx="8378910" cy="653838"/>
          </a:xfrm>
        </p:spPr>
        <p:txBody>
          <a:bodyPr/>
          <a:lstStyle/>
          <a:p>
            <a:r>
              <a:rPr lang="en-US" sz="2800" dirty="0">
                <a:solidFill>
                  <a:schemeClr val="accent3"/>
                </a:solidFill>
                <a:latin typeface="Century Gothic" panose="020B0502020202020204" pitchFamily="34" charset="0"/>
              </a:rPr>
              <a:t>Management of Clients that Test Positive while on Lenacapavir</a:t>
            </a:r>
          </a:p>
        </p:txBody>
      </p:sp>
      <p:sp>
        <p:nvSpPr>
          <p:cNvPr id="4" name="TextBox 3">
            <a:extLst>
              <a:ext uri="{FF2B5EF4-FFF2-40B4-BE49-F238E27FC236}">
                <a16:creationId xmlns:a16="http://schemas.microsoft.com/office/drawing/2014/main" id="{2A1BA6C8-BDC1-34D0-8DC5-44B36F61376B}"/>
              </a:ext>
            </a:extLst>
          </p:cNvPr>
          <p:cNvSpPr txBox="1"/>
          <p:nvPr/>
        </p:nvSpPr>
        <p:spPr>
          <a:xfrm>
            <a:off x="290266" y="2014633"/>
            <a:ext cx="8258115" cy="4093428"/>
          </a:xfrm>
          <a:prstGeom prst="rect">
            <a:avLst/>
          </a:prstGeom>
          <a:noFill/>
        </p:spPr>
        <p:txBody>
          <a:bodyPr wrap="square">
            <a:spAutoFit/>
          </a:bodyPr>
          <a:lstStyle/>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If a client tests HIV positive while on Lenacapavir, the medication should be discontinued, and the individual should be initiated on a full antiretroviral therapy regimen in accordance with treatment guidelines.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Resistance testing is advised to inform appropriate ART selection. </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Timely diagnosis, rapid linkage to care, and close clinical follow-up are critical to ensure effective treatment and reduce the risk of onward transmission.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5373630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36C21-21BE-A3CF-9347-706BC9EBA7F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CBD08C-CA3B-D71F-8201-08BEEBEA9D02}"/>
              </a:ext>
            </a:extLst>
          </p:cNvPr>
          <p:cNvSpPr>
            <a:spLocks noGrp="1"/>
          </p:cNvSpPr>
          <p:nvPr>
            <p:ph type="ctrTitle"/>
          </p:nvPr>
        </p:nvSpPr>
        <p:spPr/>
        <p:txBody>
          <a:bodyPr>
            <a:normAutofit/>
          </a:bodyPr>
          <a:lstStyle/>
          <a:p>
            <a:r>
              <a:rPr lang="en-US" dirty="0"/>
              <a:t>Module 6 Takeaways</a:t>
            </a:r>
          </a:p>
        </p:txBody>
      </p:sp>
    </p:spTree>
    <p:extLst>
      <p:ext uri="{BB962C8B-B14F-4D97-AF65-F5344CB8AC3E}">
        <p14:creationId xmlns:p14="http://schemas.microsoft.com/office/powerpoint/2010/main" val="13577405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771AC-53B3-922A-F787-CBD7923A7C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E58767-416C-B0CE-F4FF-479445149D1D}"/>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Implications for Lenacapavir Implementation</a:t>
            </a:r>
          </a:p>
        </p:txBody>
      </p:sp>
      <p:sp>
        <p:nvSpPr>
          <p:cNvPr id="4" name="TextBox 3">
            <a:extLst>
              <a:ext uri="{FF2B5EF4-FFF2-40B4-BE49-F238E27FC236}">
                <a16:creationId xmlns:a16="http://schemas.microsoft.com/office/drawing/2014/main" id="{5AC67697-BE58-5EEB-4E75-10CEAE303DA4}"/>
              </a:ext>
            </a:extLst>
          </p:cNvPr>
          <p:cNvSpPr txBox="1"/>
          <p:nvPr/>
        </p:nvSpPr>
        <p:spPr>
          <a:xfrm>
            <a:off x="520118" y="1872020"/>
            <a:ext cx="8103764" cy="4585871"/>
          </a:xfrm>
          <a:prstGeom prst="rect">
            <a:avLst/>
          </a:prstGeom>
          <a:noFill/>
        </p:spPr>
        <p:txBody>
          <a:bodyPr wrap="square">
            <a:spAutoFit/>
          </a:bodyPr>
          <a:lstStyle/>
          <a:p>
            <a:pPr marL="85725" marR="0" lvl="0" indent="0" algn="just"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Considerations for introduction should include: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Population-specific needs e.g., adolescents, KPs, PBF</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Differentiated service delivery models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Integration of services to maximize acceptability and access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Awareness raising and demand generation activities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Provider training</a:t>
            </a:r>
          </a:p>
          <a:p>
            <a:pPr marL="85725" marR="0" lvl="0" indent="0" algn="just"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Monitoring and Surveillance Systems should include: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Routine PrEP data collection and</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Adverse event monitoring during pregnancy and breastfeeding</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Seroconversions and drug resistance (LEN specific)</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Successful introduction of LEN depends on the full participation of communities in designing, implementing and monitoring </a:t>
            </a:r>
            <a:r>
              <a:rPr kumimoji="0" lang="en-US" sz="1600" b="0" i="0" u="none" strike="noStrike" kern="1200" cap="none" spc="0" normalizeH="0" baseline="0" noProof="0" dirty="0" err="1">
                <a:ln>
                  <a:noFill/>
                </a:ln>
                <a:solidFill>
                  <a:prstClr val="black"/>
                </a:solidFill>
                <a:effectLst/>
                <a:uLnTx/>
                <a:uFillTx/>
                <a:latin typeface="Century Gothic"/>
                <a:ea typeface="+mn-ea"/>
                <a:cs typeface="+mn-cs"/>
              </a:rPr>
              <a:t>programmes</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a:t>
            </a:r>
          </a:p>
        </p:txBody>
      </p:sp>
    </p:spTree>
    <p:extLst>
      <p:ext uri="{BB962C8B-B14F-4D97-AF65-F5344CB8AC3E}">
        <p14:creationId xmlns:p14="http://schemas.microsoft.com/office/powerpoint/2010/main" val="40391483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C144B-6094-4141-48B5-B09F1CB5D2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0ACE41-FEFE-DCDF-5401-D02259DD02D9}"/>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Implications for Lenacapavir Implementation</a:t>
            </a:r>
          </a:p>
        </p:txBody>
      </p:sp>
      <p:sp>
        <p:nvSpPr>
          <p:cNvPr id="4" name="TextBox 3">
            <a:extLst>
              <a:ext uri="{FF2B5EF4-FFF2-40B4-BE49-F238E27FC236}">
                <a16:creationId xmlns:a16="http://schemas.microsoft.com/office/drawing/2014/main" id="{DF4F2713-D239-6220-44C5-B072D346F0FD}"/>
              </a:ext>
            </a:extLst>
          </p:cNvPr>
          <p:cNvSpPr txBox="1"/>
          <p:nvPr/>
        </p:nvSpPr>
        <p:spPr>
          <a:xfrm>
            <a:off x="520118" y="1872020"/>
            <a:ext cx="8103764" cy="4585871"/>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Considerations for introduction should include: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Population-specific needs e.g., adolescents, KPs, PBF</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Differentiated service delivery models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Integration of services to maximize acceptability and access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Awareness raising and demand generation activities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Provider training</a:t>
            </a:r>
          </a:p>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600" b="1" i="0" u="none" strike="noStrike" kern="1200" cap="none" spc="0" normalizeH="0" baseline="0" noProof="0" dirty="0">
                <a:ln>
                  <a:noFill/>
                </a:ln>
                <a:solidFill>
                  <a:prstClr val="black"/>
                </a:solidFill>
                <a:effectLst/>
                <a:uLnTx/>
                <a:uFillTx/>
                <a:latin typeface="Century Gothic"/>
                <a:ea typeface="+mn-ea"/>
                <a:cs typeface="+mn-cs"/>
              </a:rPr>
              <a:t>Monitoring and Surveillance Systems should include: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Routine PrEP data collection and</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Adverse event monitoring during pregnancy and breastfeeding</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Seroconversions and drug resistance (LEN specific)</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mn-ea"/>
                <a:cs typeface="+mn-cs"/>
              </a:rPr>
              <a:t>Successful introduction of LEN depends on the full participation of communities in designing, implementing and monitoring </a:t>
            </a:r>
            <a:r>
              <a:rPr kumimoji="0" lang="en-US" sz="1600" b="0" i="0" u="none" strike="noStrike" kern="1200" cap="none" spc="0" normalizeH="0" baseline="0" noProof="0" dirty="0" err="1">
                <a:ln>
                  <a:noFill/>
                </a:ln>
                <a:solidFill>
                  <a:prstClr val="black"/>
                </a:solidFill>
                <a:effectLst/>
                <a:uLnTx/>
                <a:uFillTx/>
                <a:latin typeface="Century Gothic"/>
                <a:ea typeface="+mn-ea"/>
                <a:cs typeface="+mn-cs"/>
              </a:rPr>
              <a:t>programmes</a:t>
            </a:r>
            <a:r>
              <a:rPr kumimoji="0" lang="en-US" sz="1600" b="0" i="0" u="none" strike="noStrike" kern="1200" cap="none" spc="0" normalizeH="0" baseline="0" noProof="0" dirty="0">
                <a:ln>
                  <a:noFill/>
                </a:ln>
                <a:solidFill>
                  <a:prstClr val="black"/>
                </a:solidFill>
                <a:effectLst/>
                <a:uLnTx/>
                <a:uFillTx/>
                <a:latin typeface="Century Gothic"/>
                <a:ea typeface="+mn-ea"/>
                <a:cs typeface="+mn-cs"/>
              </a:rPr>
              <a:t>.</a:t>
            </a:r>
          </a:p>
        </p:txBody>
      </p:sp>
    </p:spTree>
    <p:extLst>
      <p:ext uri="{BB962C8B-B14F-4D97-AF65-F5344CB8AC3E}">
        <p14:creationId xmlns:p14="http://schemas.microsoft.com/office/powerpoint/2010/main" val="33790398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11260-3A2E-9C15-C10C-7D5E25EB19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823369-7C87-E43C-30D8-840E7FE96EB8}"/>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Summary: Lenacapavir</a:t>
            </a:r>
          </a:p>
        </p:txBody>
      </p:sp>
      <p:sp>
        <p:nvSpPr>
          <p:cNvPr id="4" name="TextBox 3">
            <a:extLst>
              <a:ext uri="{FF2B5EF4-FFF2-40B4-BE49-F238E27FC236}">
                <a16:creationId xmlns:a16="http://schemas.microsoft.com/office/drawing/2014/main" id="{CF54E943-FC94-314E-BFEB-DA5407C27E37}"/>
              </a:ext>
            </a:extLst>
          </p:cNvPr>
          <p:cNvSpPr txBox="1"/>
          <p:nvPr/>
        </p:nvSpPr>
        <p:spPr>
          <a:xfrm>
            <a:off x="520118" y="1872020"/>
            <a:ext cx="8103764" cy="4555093"/>
          </a:xfrm>
          <a:prstGeom prst="rect">
            <a:avLst/>
          </a:prstGeom>
          <a:noFill/>
        </p:spPr>
        <p:txBody>
          <a:bodyPr wrap="square">
            <a:spAutoFit/>
          </a:bodyPr>
          <a:lstStyle/>
          <a:p>
            <a:pPr marL="85725" marR="0" lvl="0" indent="0" algn="just" defTabSz="457200" rtl="0" eaLnBrk="1" fontAlgn="auto" latinLnBrk="0" hangingPunct="1">
              <a:lnSpc>
                <a:spcPct val="100000"/>
              </a:lnSpc>
              <a:spcBef>
                <a:spcPts val="600"/>
              </a:spcBef>
              <a:spcAft>
                <a:spcPts val="600"/>
              </a:spcAft>
              <a:buClr>
                <a:prstClr val="black"/>
              </a:buClr>
              <a:buSzPts val="1800"/>
              <a:buFontTx/>
              <a:buNone/>
              <a:tabLst/>
              <a:defRPr/>
            </a:pPr>
            <a:r>
              <a:rPr kumimoji="0" lang="en-US" b="1" i="0" u="none" strike="noStrike" kern="1200" cap="none" spc="0" normalizeH="0" baseline="0" noProof="0" dirty="0">
                <a:ln>
                  <a:noFill/>
                </a:ln>
                <a:solidFill>
                  <a:prstClr val="black"/>
                </a:solidFill>
                <a:effectLst/>
                <a:uLnTx/>
                <a:uFillTx/>
                <a:latin typeface="Century Gothic"/>
                <a:ea typeface="+mn-ea"/>
                <a:cs typeface="+mn-cs"/>
              </a:rPr>
              <a:t>General Use: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LEN is manufactured as both an oral pill and a liquid solution for subcutaneous injection.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Injection Location/Technique: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LEN should be injected subcutaneously in either the abdominal or thigh area. Injections should be subcutaneous (not intradermal) and injected at an angle between 45-90°. The location for injections should allow for pinching enough skin to properly inject subcutaneously, and the area with more fatty tissue (abdominal or thigh) may be preferrable, noting client’s preferences about location should also be considered. Injections are administered 10 cm (4 inches) apart, and if in the abdomen, 5cm (2 inches) from the navel.</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21994082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29332-BA49-5557-5D2F-D5FC08C32F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99176E-3C77-B9C3-904C-B400590F0CDE}"/>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Summary: Lenacapavir</a:t>
            </a:r>
          </a:p>
        </p:txBody>
      </p:sp>
      <p:sp>
        <p:nvSpPr>
          <p:cNvPr id="4" name="TextBox 3">
            <a:extLst>
              <a:ext uri="{FF2B5EF4-FFF2-40B4-BE49-F238E27FC236}">
                <a16:creationId xmlns:a16="http://schemas.microsoft.com/office/drawing/2014/main" id="{2A5C2CBC-C3A8-702C-5EDB-7C3700717E99}"/>
              </a:ext>
            </a:extLst>
          </p:cNvPr>
          <p:cNvSpPr txBox="1"/>
          <p:nvPr/>
        </p:nvSpPr>
        <p:spPr>
          <a:xfrm>
            <a:off x="520118" y="1872020"/>
            <a:ext cx="8103764" cy="3754874"/>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1800" b="1" i="0" u="none" strike="noStrike" kern="1200" cap="none" spc="0" normalizeH="0" baseline="0" noProof="0" dirty="0">
                <a:ln>
                  <a:noFill/>
                </a:ln>
                <a:solidFill>
                  <a:prstClr val="black"/>
                </a:solidFill>
                <a:effectLst/>
                <a:uLnTx/>
                <a:uFillTx/>
                <a:latin typeface="Century Gothic"/>
                <a:ea typeface="+mn-ea"/>
                <a:cs typeface="+mn-cs"/>
              </a:rPr>
              <a:t>Starting LEN/Time to Protection:</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Starting LEN requires receiving multiple LEN doses (oral pills and injections) in the INITIATION REGIMEN over two consecutive days, as follows: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Day 0: INITIATION INJECTIONS 1 &amp; 2 (injected in separate locations) and LOADING PILLS 1 &amp; 2</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Day 1: LOADING PILLS 3 &amp; 4</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Protection begins within 1 day of completing INITIATION INJECTIONS 1 &amp; 2 and Loading Pills 1 &amp; 2 (Day 0) in the INITIATION REGIMEN. Loading Pills 3 &amp; 4 (Day 1) are important for ensuring sustained protection.</a:t>
            </a:r>
          </a:p>
        </p:txBody>
      </p:sp>
    </p:spTree>
    <p:extLst>
      <p:ext uri="{BB962C8B-B14F-4D97-AF65-F5344CB8AC3E}">
        <p14:creationId xmlns:p14="http://schemas.microsoft.com/office/powerpoint/2010/main" val="24151685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07EB4-BBDE-246D-F44C-01AC870959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C8CC4C-DC47-99C4-E8C1-870A44FA858B}"/>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Summary: Lenacapavir</a:t>
            </a:r>
          </a:p>
        </p:txBody>
      </p:sp>
      <p:sp>
        <p:nvSpPr>
          <p:cNvPr id="4" name="TextBox 3">
            <a:extLst>
              <a:ext uri="{FF2B5EF4-FFF2-40B4-BE49-F238E27FC236}">
                <a16:creationId xmlns:a16="http://schemas.microsoft.com/office/drawing/2014/main" id="{380E1AC8-E50A-ACB1-6EBE-2DAC7235936F}"/>
              </a:ext>
            </a:extLst>
          </p:cNvPr>
          <p:cNvSpPr txBox="1"/>
          <p:nvPr/>
        </p:nvSpPr>
        <p:spPr>
          <a:xfrm>
            <a:off x="520118" y="1872020"/>
            <a:ext cx="8103764" cy="2831544"/>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sz="2000" b="1" i="0" u="none" strike="noStrike" kern="1200" cap="none" spc="0" normalizeH="0" baseline="0" noProof="0" dirty="0">
                <a:ln>
                  <a:noFill/>
                </a:ln>
                <a:solidFill>
                  <a:prstClr val="black"/>
                </a:solidFill>
                <a:effectLst/>
                <a:uLnTx/>
                <a:uFillTx/>
                <a:latin typeface="Century Gothic"/>
                <a:ea typeface="+mn-ea"/>
                <a:cs typeface="+mn-cs"/>
              </a:rPr>
              <a:t>Continuing LEN Use:</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entury Gothic"/>
                <a:ea typeface="+mn-ea"/>
                <a:cs typeface="+mn-cs"/>
              </a:rPr>
              <a:t>After starting LEN by administering the INITIATION REGIMEN (INITIATION INJECTIONS 1 &amp; 2 and Loading Pills 1 &amp; 2 – Day 0; Loading Pills 3 &amp; 4 – Day 1), subsequent LEN injections (FOLLOW-UP INJECTIONS) are administered every six months (26 weeks). There is a +/- 14-day scheduling window for all FOLLOW-UP INJECTIONS.</a:t>
            </a: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18691074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C5956-E65C-0FBC-B2F9-C3167F9628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ADF7AB-3FA5-F665-37D2-04AC4FCA4E70}"/>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Summary: Lenacapavir</a:t>
            </a:r>
          </a:p>
        </p:txBody>
      </p:sp>
      <p:sp>
        <p:nvSpPr>
          <p:cNvPr id="4" name="TextBox 3">
            <a:extLst>
              <a:ext uri="{FF2B5EF4-FFF2-40B4-BE49-F238E27FC236}">
                <a16:creationId xmlns:a16="http://schemas.microsoft.com/office/drawing/2014/main" id="{3F3D9C45-87BA-AA3A-C1EA-61D3B2031DCE}"/>
              </a:ext>
            </a:extLst>
          </p:cNvPr>
          <p:cNvSpPr txBox="1"/>
          <p:nvPr/>
        </p:nvSpPr>
        <p:spPr>
          <a:xfrm>
            <a:off x="520118" y="1872020"/>
            <a:ext cx="8103764" cy="4770537"/>
          </a:xfrm>
          <a:prstGeom prst="rect">
            <a:avLst/>
          </a:prstGeom>
          <a:noFill/>
        </p:spPr>
        <p:txBody>
          <a:bodyPr wrap="square">
            <a:spAutoFit/>
          </a:bodyPr>
          <a:lstStyle/>
          <a:p>
            <a:pPr marL="85725" marR="0" lvl="0" algn="just" defTabSz="457200" rtl="0" eaLnBrk="1" fontAlgn="auto" latinLnBrk="0" hangingPunct="1">
              <a:lnSpc>
                <a:spcPct val="100000"/>
              </a:lnSpc>
              <a:spcBef>
                <a:spcPts val="600"/>
              </a:spcBef>
              <a:spcAft>
                <a:spcPts val="600"/>
              </a:spcAft>
              <a:buClr>
                <a:prstClr val="black"/>
              </a:buClr>
              <a:buSzPts val="1800"/>
              <a:tabLst/>
              <a:defRPr/>
            </a:pPr>
            <a:r>
              <a:rPr kumimoji="0" lang="en-US" b="1" i="0" u="none" strike="noStrike" kern="1200" cap="none" spc="0" normalizeH="0" baseline="0" noProof="0" dirty="0">
                <a:ln>
                  <a:noFill/>
                </a:ln>
                <a:solidFill>
                  <a:prstClr val="black"/>
                </a:solidFill>
                <a:effectLst/>
                <a:uLnTx/>
                <a:uFillTx/>
                <a:latin typeface="Century Gothic"/>
                <a:ea typeface="+mn-ea"/>
                <a:cs typeface="+mn-cs"/>
              </a:rPr>
              <a:t>Stopping LEN:</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The duration of protection against HIV after the final injection is 6 months, regardless of the whether the last injections were INITIATION INJECTIONS 1 &amp; 2 or FOLLOW-UP INJECTIONS.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After the final injections, LEN remains in the body for approximately 1 year.. During the “tail” period (6-12 months after the last injection), Lenacapavir levels are too low to provide protection. Throughout the tail, a client acquiring HIV may be at a theoretical risk of negative clinical outcomes, including HIV drug resistance.</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 Though not observed to date, diagnostic complications in such individuals may also be possible. Quarterly follow-up visits starting 6 months after the last injection are thus recommended.</a:t>
            </a:r>
          </a:p>
          <a:p>
            <a:pPr marL="85725" marR="0" lvl="0" algn="just" defTabSz="457200" rtl="0" eaLnBrk="1" fontAlgn="auto" latinLnBrk="0" hangingPunct="1">
              <a:lnSpc>
                <a:spcPct val="100000"/>
              </a:lnSpc>
              <a:spcBef>
                <a:spcPts val="600"/>
              </a:spcBef>
              <a:spcAft>
                <a:spcPts val="600"/>
              </a:spcAft>
              <a:buClr>
                <a:prstClr val="black"/>
              </a:buClr>
              <a:buSzPts val="1800"/>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13296580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EAB87-1B42-4563-949D-DF67BFE962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467477-1EFF-132D-1D99-F72F082B6B2B}"/>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Summary: Lenacapavir</a:t>
            </a:r>
          </a:p>
        </p:txBody>
      </p:sp>
      <p:sp>
        <p:nvSpPr>
          <p:cNvPr id="4" name="TextBox 3">
            <a:extLst>
              <a:ext uri="{FF2B5EF4-FFF2-40B4-BE49-F238E27FC236}">
                <a16:creationId xmlns:a16="http://schemas.microsoft.com/office/drawing/2014/main" id="{A770E6B0-05BB-9704-367C-8EFD369A6971}"/>
              </a:ext>
            </a:extLst>
          </p:cNvPr>
          <p:cNvSpPr txBox="1"/>
          <p:nvPr/>
        </p:nvSpPr>
        <p:spPr>
          <a:xfrm>
            <a:off x="520118" y="1872020"/>
            <a:ext cx="8103764" cy="4247317"/>
          </a:xfrm>
          <a:prstGeom prst="rect">
            <a:avLst/>
          </a:prstGeom>
          <a:noFill/>
        </p:spPr>
        <p:txBody>
          <a:bodyPr wrap="square">
            <a:spAutoFit/>
          </a:bodyPr>
          <a:lstStyle/>
          <a:p>
            <a:pPr marL="85725" marR="0" lvl="0" indent="0" algn="just"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1800" b="1" i="0" u="none" strike="noStrike" kern="1200" cap="none" spc="0" normalizeH="0" baseline="0" noProof="0" dirty="0">
                <a:ln>
                  <a:noFill/>
                </a:ln>
                <a:solidFill>
                  <a:prstClr val="black"/>
                </a:solidFill>
                <a:effectLst/>
                <a:uLnTx/>
                <a:uFillTx/>
                <a:latin typeface="Century Gothic"/>
                <a:ea typeface="+mn-ea"/>
                <a:cs typeface="+mn-cs"/>
              </a:rPr>
              <a:t>Managing Missed Injections:</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If a client misses a visit for LEN FOLLOW-UP INJECTIONS, the provider must determine whether LEN needs to be either:</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Restarted (by administering the INITIATION REGIMEN), if &gt; 28 weeks since prior injection; or</a:t>
            </a:r>
          </a:p>
          <a:p>
            <a:pPr marL="828675" lvl="1" indent="-285750" algn="just">
              <a:spcBef>
                <a:spcPts val="600"/>
              </a:spcBef>
              <a:spcAft>
                <a:spcPts val="600"/>
              </a:spcAft>
              <a:buClr>
                <a:prstClr val="black"/>
              </a:buClr>
              <a:buSzPts val="1800"/>
              <a:buFont typeface="Courier New" panose="02070309020205020404" pitchFamily="49" charset="0"/>
              <a:buChar char="o"/>
              <a:defRPr/>
            </a:pPr>
            <a:r>
              <a:rPr kumimoji="0" lang="en-US" b="0" i="0" u="none" strike="noStrike" kern="1200" cap="none" spc="0" normalizeH="0" baseline="0" noProof="0" dirty="0">
                <a:ln>
                  <a:noFill/>
                </a:ln>
                <a:solidFill>
                  <a:prstClr val="black"/>
                </a:solidFill>
                <a:effectLst/>
                <a:uLnTx/>
                <a:uFillTx/>
                <a:latin typeface="Century Gothic"/>
                <a:ea typeface="+mn-ea"/>
                <a:cs typeface="+mn-cs"/>
              </a:rPr>
              <a:t>Resumed by administering FOLLOW-UP INJECTIONS, if ≤ 28 weeks elapsed since the prior injection.</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a:p>
            <a:pPr marL="85725" marR="0" lvl="0" algn="just" defTabSz="457200" rtl="0" eaLnBrk="1" fontAlgn="auto" latinLnBrk="0" hangingPunct="1">
              <a:lnSpc>
                <a:spcPct val="100000"/>
              </a:lnSpc>
              <a:spcBef>
                <a:spcPts val="600"/>
              </a:spcBef>
              <a:spcAft>
                <a:spcPts val="600"/>
              </a:spcAft>
              <a:buClr>
                <a:prstClr val="black"/>
              </a:buClr>
              <a:buSzPts val="1800"/>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a:p>
            <a:pPr marL="85725" marR="0" lvl="0" indent="0" algn="just" defTabSz="457200" rtl="0" eaLnBrk="1" fontAlgn="auto" latinLnBrk="0" hangingPunct="1">
              <a:lnSpc>
                <a:spcPct val="100000"/>
              </a:lnSpc>
              <a:spcBef>
                <a:spcPts val="600"/>
              </a:spcBef>
              <a:spcAft>
                <a:spcPts val="600"/>
              </a:spcAft>
              <a:buClr>
                <a:prstClr val="black"/>
              </a:buClr>
              <a:buSzPts val="1800"/>
              <a:buFontTx/>
              <a:buNone/>
              <a:tabLst/>
              <a:defRPr/>
            </a:pPr>
            <a:endParaRPr kumimoji="0" lang="en-US" sz="2000" b="0" i="0" u="none" strike="noStrike" kern="1200" cap="none" spc="0" normalizeH="0" baseline="0" noProof="0" dirty="0">
              <a:ln>
                <a:noFill/>
              </a:ln>
              <a:solidFill>
                <a:prstClr val="black"/>
              </a:solidFill>
              <a:effectLst/>
              <a:uLnTx/>
              <a:uFillTx/>
              <a:latin typeface="Century Gothic"/>
              <a:ea typeface="+mn-ea"/>
              <a:cs typeface="+mn-cs"/>
            </a:endParaRPr>
          </a:p>
          <a:p>
            <a:pPr marL="428625" marR="0" lvl="0" indent="-34290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Tree>
    <p:extLst>
      <p:ext uri="{BB962C8B-B14F-4D97-AF65-F5344CB8AC3E}">
        <p14:creationId xmlns:p14="http://schemas.microsoft.com/office/powerpoint/2010/main" val="3499532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4719F-5153-C9BF-E66D-94A7FF1F5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EC0156-6FDB-0A80-864E-644038041029}"/>
              </a:ext>
            </a:extLst>
          </p:cNvPr>
          <p:cNvSpPr>
            <a:spLocks noGrp="1"/>
          </p:cNvSpPr>
          <p:nvPr>
            <p:ph type="ctrTitle"/>
          </p:nvPr>
        </p:nvSpPr>
        <p:spPr>
          <a:xfrm>
            <a:off x="576072" y="679513"/>
            <a:ext cx="7772400" cy="810959"/>
          </a:xfrm>
        </p:spPr>
        <p:txBody>
          <a:bodyPr/>
          <a:lstStyle/>
          <a:p>
            <a:r>
              <a:rPr lang="en-US" sz="3300" dirty="0">
                <a:solidFill>
                  <a:schemeClr val="accent3"/>
                </a:solidFill>
                <a:latin typeface="Century Gothic" panose="020B0502020202020204" pitchFamily="34" charset="0"/>
              </a:rPr>
              <a:t>Mechanism of Action of Lenacapavir</a:t>
            </a:r>
          </a:p>
        </p:txBody>
      </p:sp>
      <p:sp>
        <p:nvSpPr>
          <p:cNvPr id="3" name="Google Shape;114;p2">
            <a:extLst>
              <a:ext uri="{FF2B5EF4-FFF2-40B4-BE49-F238E27FC236}">
                <a16:creationId xmlns:a16="http://schemas.microsoft.com/office/drawing/2014/main" id="{8A233179-079E-D7A1-6D08-B5AB4CE96E8B}"/>
              </a:ext>
            </a:extLst>
          </p:cNvPr>
          <p:cNvSpPr txBox="1"/>
          <p:nvPr/>
        </p:nvSpPr>
        <p:spPr>
          <a:xfrm>
            <a:off x="475488" y="1828801"/>
            <a:ext cx="8028432" cy="3877056"/>
          </a:xfrm>
          <a:prstGeom prst="rect">
            <a:avLst/>
          </a:prstGeom>
          <a:noFill/>
          <a:ln>
            <a:noFill/>
          </a:ln>
        </p:spPr>
        <p:txBody>
          <a:bodyPr spcFirstLastPara="1" wrap="square" lIns="91425" tIns="91425" rIns="91425" bIns="91425" anchor="t" anchorCtr="0">
            <a:noAutofit/>
          </a:bodyPr>
          <a:lstStyle/>
          <a:p>
            <a:pPr marL="371475" indent="-285750" algn="just">
              <a:spcBef>
                <a:spcPts val="600"/>
              </a:spcBef>
              <a:spcAft>
                <a:spcPts val="600"/>
              </a:spcAft>
              <a:buClr>
                <a:schemeClr val="dk1"/>
              </a:buClr>
              <a:buSzPts val="1800"/>
              <a:buFont typeface="Arial" panose="020B0604020202020204" pitchFamily="34" charset="0"/>
              <a:buChar char="•"/>
              <a:defRPr/>
            </a:pPr>
            <a:r>
              <a:rPr lang="en-US" dirty="0">
                <a:solidFill>
                  <a:schemeClr val="tx1"/>
                </a:solidFill>
                <a:latin typeface="Century Gothic"/>
                <a:sym typeface="Poppins"/>
              </a:rPr>
              <a:t>Lenacapavir binds to the capsid protein (p24), disrupting multiple critical stages of the viral life cycle. It impairs capsid-mediated nuclear uptake of proviral DNA, interferes with capsid disassembly and virus assembly, and hinders viral release. </a:t>
            </a:r>
          </a:p>
          <a:p>
            <a:pPr marL="828675" lvl="2" indent="-285750" algn="just">
              <a:spcBef>
                <a:spcPts val="600"/>
              </a:spcBef>
              <a:spcAft>
                <a:spcPts val="600"/>
              </a:spcAft>
              <a:buClr>
                <a:schemeClr val="dk1"/>
              </a:buClr>
              <a:buSzPts val="1800"/>
              <a:buFont typeface="Courier New" panose="02070309020205020404" pitchFamily="49" charset="0"/>
              <a:buChar char="o"/>
              <a:defRPr/>
            </a:pPr>
            <a:r>
              <a:rPr lang="en-US" i="1" dirty="0">
                <a:solidFill>
                  <a:schemeClr val="tx1"/>
                </a:solidFill>
                <a:latin typeface="Century Gothic"/>
                <a:sym typeface="Poppins"/>
              </a:rPr>
              <a:t>By blocking the interaction between the capsid and host proteins required for nuclear entry, Lenacapavir disrupts a key step in viral replication.</a:t>
            </a:r>
          </a:p>
          <a:p>
            <a:pPr marL="828675" lvl="1" indent="-285750">
              <a:spcBef>
                <a:spcPts val="600"/>
              </a:spcBef>
              <a:spcAft>
                <a:spcPts val="600"/>
              </a:spcAft>
              <a:buClr>
                <a:schemeClr val="dk1"/>
              </a:buClr>
              <a:buSzPts val="1800"/>
              <a:buFont typeface="Courier New" panose="02070309020205020404" pitchFamily="49" charset="0"/>
              <a:buChar char="o"/>
              <a:defRPr/>
            </a:pPr>
            <a:r>
              <a:rPr lang="en-US" i="1" dirty="0">
                <a:solidFill>
                  <a:schemeClr val="tx1"/>
                </a:solidFill>
                <a:latin typeface="Century Gothic"/>
                <a:sym typeface="Poppins"/>
              </a:rPr>
              <a:t>It also inhibits capsid disassembly, a process essential for reverse transcription. </a:t>
            </a:r>
          </a:p>
          <a:p>
            <a:pPr marL="828675" lvl="1" indent="-285750" algn="just">
              <a:spcBef>
                <a:spcPts val="600"/>
              </a:spcBef>
              <a:spcAft>
                <a:spcPts val="600"/>
              </a:spcAft>
              <a:buClr>
                <a:schemeClr val="dk1"/>
              </a:buClr>
              <a:buSzPts val="1800"/>
              <a:buFont typeface="Courier New" panose="02070309020205020404" pitchFamily="49" charset="0"/>
              <a:buChar char="o"/>
              <a:defRPr/>
            </a:pPr>
            <a:r>
              <a:rPr lang="en-US" i="1" dirty="0">
                <a:solidFill>
                  <a:schemeClr val="tx1"/>
                </a:solidFill>
                <a:latin typeface="Century Gothic"/>
                <a:sym typeface="Poppins"/>
              </a:rPr>
              <a:t>Additionally, it prevents proper capsid formation, leading to malformed, non-infectious viral particles. Collectively, these actions significantly reduce the virus’s ability to replicate and spread.</a:t>
            </a:r>
          </a:p>
        </p:txBody>
      </p:sp>
    </p:spTree>
    <p:extLst>
      <p:ext uri="{BB962C8B-B14F-4D97-AF65-F5344CB8AC3E}">
        <p14:creationId xmlns:p14="http://schemas.microsoft.com/office/powerpoint/2010/main" val="9794819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E1D0F-4296-7C2D-FADA-A9CDAE2E51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324786-1E7B-6D34-9AC0-873C6E198EAD}"/>
              </a:ext>
            </a:extLst>
          </p:cNvPr>
          <p:cNvSpPr>
            <a:spLocks noGrp="1"/>
          </p:cNvSpPr>
          <p:nvPr>
            <p:ph type="ctrTitle"/>
          </p:nvPr>
        </p:nvSpPr>
        <p:spPr>
          <a:xfrm>
            <a:off x="449657" y="936196"/>
            <a:ext cx="8378910" cy="624156"/>
          </a:xfrm>
        </p:spPr>
        <p:txBody>
          <a:bodyPr/>
          <a:lstStyle/>
          <a:p>
            <a:r>
              <a:rPr lang="en-US" sz="2800" dirty="0">
                <a:solidFill>
                  <a:schemeClr val="accent3"/>
                </a:solidFill>
                <a:latin typeface="Century Gothic" panose="020B0502020202020204" pitchFamily="34" charset="0"/>
              </a:rPr>
              <a:t>Discussion</a:t>
            </a:r>
          </a:p>
        </p:txBody>
      </p:sp>
      <p:sp>
        <p:nvSpPr>
          <p:cNvPr id="4" name="TextBox 3">
            <a:extLst>
              <a:ext uri="{FF2B5EF4-FFF2-40B4-BE49-F238E27FC236}">
                <a16:creationId xmlns:a16="http://schemas.microsoft.com/office/drawing/2014/main" id="{54689F5C-1E62-3F89-718C-2229E20DE7F7}"/>
              </a:ext>
            </a:extLst>
          </p:cNvPr>
          <p:cNvSpPr txBox="1"/>
          <p:nvPr/>
        </p:nvSpPr>
        <p:spPr>
          <a:xfrm>
            <a:off x="4706224" y="2408915"/>
            <a:ext cx="3674378" cy="3016210"/>
          </a:xfrm>
          <a:prstGeom prst="rect">
            <a:avLst/>
          </a:prstGeom>
          <a:noFill/>
        </p:spPr>
        <p:txBody>
          <a:bodyPr wrap="square">
            <a:spAutoFit/>
          </a:bodyPr>
          <a:lstStyle/>
          <a:p>
            <a:pPr marL="85725" marR="0" lvl="0" indent="0"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1800" b="1" i="0" u="none" strike="noStrike" kern="1200" cap="none" spc="0" normalizeH="0" baseline="0" noProof="0" dirty="0">
                <a:ln>
                  <a:noFill/>
                </a:ln>
                <a:solidFill>
                  <a:prstClr val="black"/>
                </a:solidFill>
                <a:effectLst/>
                <a:uLnTx/>
                <a:uFillTx/>
                <a:latin typeface="Century Gothic"/>
                <a:ea typeface="+mn-ea"/>
                <a:cs typeface="+mn-cs"/>
              </a:rPr>
              <a:t>Counselling Scenario</a:t>
            </a:r>
          </a:p>
          <a:p>
            <a:pPr marL="85725" marR="0" lvl="0" indent="0" defTabSz="457200" rtl="0" eaLnBrk="1" fontAlgn="auto" latinLnBrk="0" hangingPunct="1">
              <a:lnSpc>
                <a:spcPct val="100000"/>
              </a:lnSpc>
              <a:spcBef>
                <a:spcPts val="600"/>
              </a:spcBef>
              <a:spcAft>
                <a:spcPts val="600"/>
              </a:spcAft>
              <a:buClr>
                <a:prstClr val="black"/>
              </a:buClr>
              <a:buSzPts val="1800"/>
              <a:buFontTx/>
              <a:buNone/>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A woman of reproductive age or pregnant/breastfeeding presents to you for PrEP at your facility. How do you best communicate to her the relevant information necessary for her to make an  informed decision on the use of the LEN option for PrEP?</a:t>
            </a:r>
          </a:p>
        </p:txBody>
      </p:sp>
      <p:pic>
        <p:nvPicPr>
          <p:cNvPr id="6" name="Google Shape;4581;g3565ff15af6_0_473" descr="Couple sitting together">
            <a:extLst>
              <a:ext uri="{FF2B5EF4-FFF2-40B4-BE49-F238E27FC236}">
                <a16:creationId xmlns:a16="http://schemas.microsoft.com/office/drawing/2014/main" id="{14F03147-9BF9-D382-7C08-42DDBC2317E7}"/>
              </a:ext>
            </a:extLst>
          </p:cNvPr>
          <p:cNvPicPr preferRelativeResize="0"/>
          <p:nvPr/>
        </p:nvPicPr>
        <p:blipFill rotWithShape="1">
          <a:blip r:embed="rId2">
            <a:alphaModFix/>
          </a:blip>
          <a:srcRect/>
          <a:stretch/>
        </p:blipFill>
        <p:spPr>
          <a:xfrm>
            <a:off x="659563" y="2671382"/>
            <a:ext cx="3682575" cy="2819889"/>
          </a:xfrm>
          <a:prstGeom prst="rect">
            <a:avLst/>
          </a:prstGeom>
          <a:noFill/>
          <a:ln>
            <a:noFill/>
          </a:ln>
        </p:spPr>
      </p:pic>
    </p:spTree>
    <p:extLst>
      <p:ext uri="{BB962C8B-B14F-4D97-AF65-F5344CB8AC3E}">
        <p14:creationId xmlns:p14="http://schemas.microsoft.com/office/powerpoint/2010/main" val="164213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3AE8F-547B-03DA-5754-D1396EF222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7B0338-209E-9CFA-9EB1-F7A182C28055}"/>
              </a:ext>
            </a:extLst>
          </p:cNvPr>
          <p:cNvSpPr>
            <a:spLocks noGrp="1"/>
          </p:cNvSpPr>
          <p:nvPr>
            <p:ph type="ctrTitle"/>
          </p:nvPr>
        </p:nvSpPr>
        <p:spPr>
          <a:xfrm>
            <a:off x="658368" y="679513"/>
            <a:ext cx="7970436" cy="765239"/>
          </a:xfrm>
        </p:spPr>
        <p:txBody>
          <a:bodyPr/>
          <a:lstStyle/>
          <a:p>
            <a:r>
              <a:rPr lang="en-US" sz="3100" dirty="0">
                <a:solidFill>
                  <a:schemeClr val="accent3"/>
                </a:solidFill>
                <a:latin typeface="Century Gothic" panose="020B0502020202020204" pitchFamily="34" charset="0"/>
              </a:rPr>
              <a:t>Mechanism of Action of Lenacapavir (2)</a:t>
            </a:r>
          </a:p>
        </p:txBody>
      </p:sp>
      <p:pic>
        <p:nvPicPr>
          <p:cNvPr id="4" name="Google Shape;3997;g3a29a59a16b_0_1">
            <a:extLst>
              <a:ext uri="{FF2B5EF4-FFF2-40B4-BE49-F238E27FC236}">
                <a16:creationId xmlns:a16="http://schemas.microsoft.com/office/drawing/2014/main" id="{CBB1BEB2-40B9-8562-51B6-8330475CDD4A}"/>
              </a:ext>
            </a:extLst>
          </p:cNvPr>
          <p:cNvPicPr preferRelativeResize="0"/>
          <p:nvPr/>
        </p:nvPicPr>
        <p:blipFill rotWithShape="1">
          <a:blip r:embed="rId2">
            <a:alphaModFix/>
          </a:blip>
          <a:srcRect/>
          <a:stretch/>
        </p:blipFill>
        <p:spPr>
          <a:xfrm>
            <a:off x="0" y="1816275"/>
            <a:ext cx="9144000" cy="5041725"/>
          </a:xfrm>
          <a:prstGeom prst="rect">
            <a:avLst/>
          </a:prstGeom>
          <a:noFill/>
          <a:ln>
            <a:noFill/>
          </a:ln>
        </p:spPr>
      </p:pic>
    </p:spTree>
    <p:extLst>
      <p:ext uri="{BB962C8B-B14F-4D97-AF65-F5344CB8AC3E}">
        <p14:creationId xmlns:p14="http://schemas.microsoft.com/office/powerpoint/2010/main" val="1035779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C901F-EC8D-DD91-85DE-54021A128C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5AA740-525A-7E64-D5AB-C318458DE815}"/>
              </a:ext>
            </a:extLst>
          </p:cNvPr>
          <p:cNvSpPr>
            <a:spLocks noGrp="1"/>
          </p:cNvSpPr>
          <p:nvPr>
            <p:ph type="ctrTitle"/>
          </p:nvPr>
        </p:nvSpPr>
        <p:spPr>
          <a:xfrm>
            <a:off x="576072" y="679513"/>
            <a:ext cx="7772400" cy="962153"/>
          </a:xfrm>
        </p:spPr>
        <p:txBody>
          <a:bodyPr/>
          <a:lstStyle/>
          <a:p>
            <a:r>
              <a:rPr lang="en-US" sz="3300" dirty="0">
                <a:solidFill>
                  <a:schemeClr val="accent3"/>
                </a:solidFill>
                <a:latin typeface="Century Gothic" panose="020B0502020202020204" pitchFamily="34" charset="0"/>
              </a:rPr>
              <a:t>Effectiveness of Lenacapavir in Preventing HIV</a:t>
            </a:r>
          </a:p>
        </p:txBody>
      </p:sp>
      <p:sp>
        <p:nvSpPr>
          <p:cNvPr id="3" name="Google Shape;171;g3bf7bd07cf4_0_21">
            <a:extLst>
              <a:ext uri="{FF2B5EF4-FFF2-40B4-BE49-F238E27FC236}">
                <a16:creationId xmlns:a16="http://schemas.microsoft.com/office/drawing/2014/main" id="{29935EF8-6812-810C-49EE-2CA99F631A47}"/>
              </a:ext>
            </a:extLst>
          </p:cNvPr>
          <p:cNvSpPr txBox="1"/>
          <p:nvPr/>
        </p:nvSpPr>
        <p:spPr>
          <a:xfrm>
            <a:off x="791400" y="5895847"/>
            <a:ext cx="7561200" cy="962153"/>
          </a:xfrm>
          <a:prstGeom prst="rect">
            <a:avLst/>
          </a:prstGeom>
          <a:noFill/>
          <a:ln>
            <a:noFill/>
          </a:ln>
        </p:spPr>
        <p:txBody>
          <a:bodyPr spcFirstLastPara="1" wrap="square" lIns="91425" tIns="45700" rIns="91425" bIns="45700" anchor="t" anchorCtr="0">
            <a:noAutofit/>
          </a:bodyPr>
          <a:lstStyle/>
          <a:p>
            <a:pPr marL="85725" algn="just">
              <a:spcBef>
                <a:spcPts val="600"/>
              </a:spcBef>
              <a:spcAft>
                <a:spcPts val="600"/>
              </a:spcAft>
              <a:buClr>
                <a:schemeClr val="dk1"/>
              </a:buClr>
              <a:buSzPts val="1800"/>
            </a:pPr>
            <a:r>
              <a:rPr lang="en-US" sz="1800" b="1" dirty="0">
                <a:solidFill>
                  <a:schemeClr val="tx1"/>
                </a:solidFill>
                <a:latin typeface="Century Gothic"/>
              </a:rPr>
              <a:t>Providing Lenacapavir to about 5% of the adult population would avert 25–35% of new HIV infections </a:t>
            </a:r>
            <a:endParaRPr sz="1800" b="1" dirty="0">
              <a:solidFill>
                <a:schemeClr val="tx1"/>
              </a:solidFill>
              <a:latin typeface="Century Gothic"/>
            </a:endParaRPr>
          </a:p>
        </p:txBody>
      </p:sp>
      <p:grpSp>
        <p:nvGrpSpPr>
          <p:cNvPr id="5" name="Group 4">
            <a:extLst>
              <a:ext uri="{FF2B5EF4-FFF2-40B4-BE49-F238E27FC236}">
                <a16:creationId xmlns:a16="http://schemas.microsoft.com/office/drawing/2014/main" id="{1ECEE3BA-4A2C-FCD0-C82B-5EA44C653096}"/>
              </a:ext>
            </a:extLst>
          </p:cNvPr>
          <p:cNvGrpSpPr>
            <a:grpSpLocks noChangeAspect="1"/>
          </p:cNvGrpSpPr>
          <p:nvPr/>
        </p:nvGrpSpPr>
        <p:grpSpPr bwMode="auto">
          <a:xfrm>
            <a:off x="1192213" y="1865313"/>
            <a:ext cx="6540500" cy="3806825"/>
            <a:chOff x="751" y="1175"/>
            <a:chExt cx="4120" cy="2398"/>
          </a:xfrm>
        </p:grpSpPr>
        <p:sp>
          <p:nvSpPr>
            <p:cNvPr id="7" name="AutoShape 3">
              <a:extLst>
                <a:ext uri="{FF2B5EF4-FFF2-40B4-BE49-F238E27FC236}">
                  <a16:creationId xmlns:a16="http://schemas.microsoft.com/office/drawing/2014/main" id="{C175A54B-D8E0-947D-EED5-F26FB8E65DBD}"/>
                </a:ext>
              </a:extLst>
            </p:cNvPr>
            <p:cNvSpPr>
              <a:spLocks noChangeAspect="1" noChangeArrowheads="1" noTextEdit="1"/>
            </p:cNvSpPr>
            <p:nvPr/>
          </p:nvSpPr>
          <p:spPr bwMode="auto">
            <a:xfrm>
              <a:off x="751" y="1175"/>
              <a:ext cx="4120" cy="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a:extLst>
                <a:ext uri="{FF2B5EF4-FFF2-40B4-BE49-F238E27FC236}">
                  <a16:creationId xmlns:a16="http://schemas.microsoft.com/office/drawing/2014/main" id="{0DC78F88-1FE5-B458-C3DB-07C0E9807E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 y="1175"/>
              <a:ext cx="4125" cy="2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326870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92F0A-CA0D-694A-BB3A-145B0DB4640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56A818E-BE35-254A-9A8F-22DBB68922B1}"/>
              </a:ext>
            </a:extLst>
          </p:cNvPr>
          <p:cNvSpPr txBox="1"/>
          <p:nvPr/>
        </p:nvSpPr>
        <p:spPr>
          <a:xfrm>
            <a:off x="576072" y="2078046"/>
            <a:ext cx="7851564" cy="3754874"/>
          </a:xfrm>
          <a:prstGeom prst="rect">
            <a:avLst/>
          </a:prstGeom>
          <a:noFill/>
        </p:spPr>
        <p:txBody>
          <a:bodyPr wrap="square">
            <a:spAutoFit/>
          </a:bodyPr>
          <a:lstStyle/>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When used with high uptake, Lenacapavir has the potential to reduce new HIV infections substantially</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 PURPOSE 1 and PURPOSE 2 trials demonstrated that LEN provides &gt;95% protection against HIV acquisition among cisgender women, men who have sex with men, transgender women, and gender-diverse populations at high risk (Gilead Sciences, 2024; WHO, 2024). </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entury Gothic"/>
                <a:ea typeface="+mn-ea"/>
                <a:cs typeface="+mn-cs"/>
              </a:rPr>
              <a:t>These results confirm Lenacapavir potential to significantly reduce new infections in diverse populations.</a:t>
            </a: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a:p>
            <a:pPr marL="371475" marR="0" lvl="0" indent="-285750" algn="just" defTabSz="457200" rtl="0" eaLnBrk="1" fontAlgn="auto" latinLnBrk="0" hangingPunct="1">
              <a:lnSpc>
                <a:spcPct val="100000"/>
              </a:lnSpc>
              <a:spcBef>
                <a:spcPts val="600"/>
              </a:spcBef>
              <a:spcAft>
                <a:spcPts val="600"/>
              </a:spcAft>
              <a:buClr>
                <a:prstClr val="black"/>
              </a:buClr>
              <a:buSzPts val="1800"/>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a:ea typeface="+mn-ea"/>
              <a:cs typeface="+mn-cs"/>
            </a:endParaRPr>
          </a:p>
        </p:txBody>
      </p:sp>
      <p:sp>
        <p:nvSpPr>
          <p:cNvPr id="5" name="Title 1">
            <a:extLst>
              <a:ext uri="{FF2B5EF4-FFF2-40B4-BE49-F238E27FC236}">
                <a16:creationId xmlns:a16="http://schemas.microsoft.com/office/drawing/2014/main" id="{99217BBF-B54C-C6E1-C935-1396D0730344}"/>
              </a:ext>
            </a:extLst>
          </p:cNvPr>
          <p:cNvSpPr txBox="1">
            <a:spLocks/>
          </p:cNvSpPr>
          <p:nvPr/>
        </p:nvSpPr>
        <p:spPr>
          <a:xfrm>
            <a:off x="576072" y="679513"/>
            <a:ext cx="7772400" cy="962153"/>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300" dirty="0">
                <a:solidFill>
                  <a:schemeClr val="accent3"/>
                </a:solidFill>
                <a:latin typeface="Century Gothic" panose="020B0502020202020204" pitchFamily="34" charset="0"/>
              </a:rPr>
              <a:t>Effectiveness of Lenacapavir in Preventing HIV (2)</a:t>
            </a:r>
          </a:p>
        </p:txBody>
      </p:sp>
    </p:spTree>
    <p:extLst>
      <p:ext uri="{BB962C8B-B14F-4D97-AF65-F5344CB8AC3E}">
        <p14:creationId xmlns:p14="http://schemas.microsoft.com/office/powerpoint/2010/main" val="2658308647"/>
      </p:ext>
    </p:extLst>
  </p:cSld>
  <p:clrMapOvr>
    <a:masterClrMapping/>
  </p:clrMapOvr>
</p:sld>
</file>

<file path=ppt/theme/theme1.xml><?xml version="1.0" encoding="utf-8"?>
<a:theme xmlns:a="http://schemas.openxmlformats.org/drawingml/2006/main" name="MOH PrEP Training">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384</TotalTime>
  <Words>3391</Words>
  <Application>Microsoft Office PowerPoint</Application>
  <PresentationFormat>On-screen Show (4:3)</PresentationFormat>
  <Paragraphs>248</Paragraphs>
  <Slides>60</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60</vt:i4>
      </vt:variant>
    </vt:vector>
  </HeadingPairs>
  <TitlesOfParts>
    <vt:vector size="73" baseType="lpstr">
      <vt:lpstr>Aptos</vt:lpstr>
      <vt:lpstr>Aptos Display</vt:lpstr>
      <vt:lpstr>Arial</vt:lpstr>
      <vt:lpstr>Calibri</vt:lpstr>
      <vt:lpstr>Centuric gothic</vt:lpstr>
      <vt:lpstr>Century Gothic</vt:lpstr>
      <vt:lpstr>Courier New</vt:lpstr>
      <vt:lpstr>Noto Sans Symbols</vt:lpstr>
      <vt:lpstr>Open Sans</vt:lpstr>
      <vt:lpstr>Poppins</vt:lpstr>
      <vt:lpstr>Roboto Condensed</vt:lpstr>
      <vt:lpstr>MOH PrEP Training</vt:lpstr>
      <vt:lpstr>1_Office Theme</vt:lpstr>
      <vt:lpstr>Module 6</vt:lpstr>
      <vt:lpstr>Module 6 Units</vt:lpstr>
      <vt:lpstr>Unit 1</vt:lpstr>
      <vt:lpstr>Unit 1 Learning Objectives</vt:lpstr>
      <vt:lpstr>Overview of Lenacapavir</vt:lpstr>
      <vt:lpstr>Mechanism of Action of Lenacapavir</vt:lpstr>
      <vt:lpstr>Mechanism of Action of Lenacapavir (2)</vt:lpstr>
      <vt:lpstr>Effectiveness of Lenacapavir in Preventing HIV</vt:lpstr>
      <vt:lpstr>PowerPoint Presentation</vt:lpstr>
      <vt:lpstr>Storage of Lenacapavir</vt:lpstr>
      <vt:lpstr>Unit 2</vt:lpstr>
      <vt:lpstr>Unit 2 Learning Objectives</vt:lpstr>
      <vt:lpstr>Preparation of Lenacapavir</vt:lpstr>
      <vt:lpstr>Preparation of Lenacapavir (2)</vt:lpstr>
      <vt:lpstr>Preparation of Lenacapavir (3)</vt:lpstr>
      <vt:lpstr>Preparation of Lenacapavir (4)</vt:lpstr>
      <vt:lpstr>Summary of Lenacapavir Preparation</vt:lpstr>
      <vt:lpstr>Administration of Lenacapavir</vt:lpstr>
      <vt:lpstr>Identifying the Injection Site</vt:lpstr>
      <vt:lpstr>Steps in Administering Lenacapavir</vt:lpstr>
      <vt:lpstr>Lenacapavir Administration Step 1</vt:lpstr>
      <vt:lpstr>Lenacapavir Administration Step 2</vt:lpstr>
      <vt:lpstr>Lenacapavir Administration Step 3</vt:lpstr>
      <vt:lpstr>Lenacapavir Administration Step 4</vt:lpstr>
      <vt:lpstr>Lenacapavir Administration Step 5</vt:lpstr>
      <vt:lpstr>Summary of Lenacapavir Administration</vt:lpstr>
      <vt:lpstr>Summary of Lenacapavir Administration (2)</vt:lpstr>
      <vt:lpstr>Unit 3</vt:lpstr>
      <vt:lpstr>Unit 3 Learning Objectives</vt:lpstr>
      <vt:lpstr>Pharmacokinetics &amp; Dosing for Lenacapavir</vt:lpstr>
      <vt:lpstr>Pharmacokinetics &amp; Dosing for Lenacapavir (2)</vt:lpstr>
      <vt:lpstr>Pharmacokinetics &amp; Dosing for Lenacapavir (3)</vt:lpstr>
      <vt:lpstr>Lenacapavir Initiation</vt:lpstr>
      <vt:lpstr>Lenacapavir Initiation (2)</vt:lpstr>
      <vt:lpstr>Lenacapavir Continuation </vt:lpstr>
      <vt:lpstr>Missed Lenacapavir Injections </vt:lpstr>
      <vt:lpstr>Concentration of Lenacapavir following Missed Injections</vt:lpstr>
      <vt:lpstr>After the Final Lenacapavir Injections</vt:lpstr>
      <vt:lpstr>Unit 4</vt:lpstr>
      <vt:lpstr>Unit 4 Learning Objectives</vt:lpstr>
      <vt:lpstr>Lenacapavir Contraindictions &amp; Considerations</vt:lpstr>
      <vt:lpstr>Lenacapavir Contraindictions &amp; Considerations (2)</vt:lpstr>
      <vt:lpstr>Lenacapavir Contraindictions &amp; Considerations (3)</vt:lpstr>
      <vt:lpstr>Unit 5</vt:lpstr>
      <vt:lpstr>Unit 5 Learning Objectives</vt:lpstr>
      <vt:lpstr>PowerPoint Presentation</vt:lpstr>
      <vt:lpstr>Transitioning from Lenacapavir to Oral PrEP</vt:lpstr>
      <vt:lpstr>Transitioning from Lenacapavir to Cabotegravir</vt:lpstr>
      <vt:lpstr>Transitioning from Lenacapavir to Dapivirine Vaginal Ring</vt:lpstr>
      <vt:lpstr>Summary – Transitioning from Lenacapavir </vt:lpstr>
      <vt:lpstr>Management of Clients that Test Positive while on Lenacapavir</vt:lpstr>
      <vt:lpstr>Module 6 Takeaways</vt:lpstr>
      <vt:lpstr>Implications for Lenacapavir Implementation</vt:lpstr>
      <vt:lpstr>Implications for Lenacapavir Implementation</vt:lpstr>
      <vt:lpstr>Summary: Lenacapavir</vt:lpstr>
      <vt:lpstr>Summary: Lenacapavir</vt:lpstr>
      <vt:lpstr>Summary: Lenacapavir</vt:lpstr>
      <vt:lpstr>Summary: Lenacapavir</vt:lpstr>
      <vt:lpstr>Summary: Lenacapavir</vt:lpstr>
      <vt:lpstr>Discussion</vt:lpstr>
    </vt:vector>
  </TitlesOfParts>
  <Company>Department of State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6</dc:title>
  <dc:creator>Musonda, Musonda (Lusaka)</dc:creator>
  <cp:lastModifiedBy>Chimika Phiri</cp:lastModifiedBy>
  <cp:revision>18</cp:revision>
  <dcterms:created xsi:type="dcterms:W3CDTF">2026-02-03T12:22:00Z</dcterms:created>
  <dcterms:modified xsi:type="dcterms:W3CDTF">2026-03-14T10:38:53Z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665d9ee-429a-4d5f-97cc-cfb56e044a6e_Enabled">
    <vt:lpwstr>true</vt:lpwstr>
  </property>
  <property fmtid="{D5CDD505-2E9C-101B-9397-08002B2CF9AE}" pid="3" name="MSIP_Label_1665d9ee-429a-4d5f-97cc-cfb56e044a6e_SetDate">
    <vt:lpwstr>2026-02-03T12:44:06Z</vt:lpwstr>
  </property>
  <property fmtid="{D5CDD505-2E9C-101B-9397-08002B2CF9AE}" pid="4" name="MSIP_Label_1665d9ee-429a-4d5f-97cc-cfb56e044a6e_Method">
    <vt:lpwstr>Privileged</vt:lpwstr>
  </property>
  <property fmtid="{D5CDD505-2E9C-101B-9397-08002B2CF9AE}" pid="5" name="MSIP_Label_1665d9ee-429a-4d5f-97cc-cfb56e044a6e_Name">
    <vt:lpwstr>1665d9ee-429a-4d5f-97cc-cfb56e044a6e</vt:lpwstr>
  </property>
  <property fmtid="{D5CDD505-2E9C-101B-9397-08002B2CF9AE}" pid="6" name="MSIP_Label_1665d9ee-429a-4d5f-97cc-cfb56e044a6e_SiteId">
    <vt:lpwstr>66cf5074-5afe-48d1-a691-a12b2121f44b</vt:lpwstr>
  </property>
  <property fmtid="{D5CDD505-2E9C-101B-9397-08002B2CF9AE}" pid="7" name="MSIP_Label_1665d9ee-429a-4d5f-97cc-cfb56e044a6e_ActionId">
    <vt:lpwstr>bc89a10c-aeab-43d6-bd2a-59d34ee1ba4c</vt:lpwstr>
  </property>
  <property fmtid="{D5CDD505-2E9C-101B-9397-08002B2CF9AE}" pid="8" name="MSIP_Label_1665d9ee-429a-4d5f-97cc-cfb56e044a6e_ContentBits">
    <vt:lpwstr>0</vt:lpwstr>
  </property>
  <property fmtid="{D5CDD505-2E9C-101B-9397-08002B2CF9AE}" pid="9" name="MSIP_Label_1665d9ee-429a-4d5f-97cc-cfb56e044a6e_Tag">
    <vt:lpwstr>10, 0, 1, 1</vt:lpwstr>
  </property>
</Properties>
</file>